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1"/>
  </p:notesMasterIdLst>
  <p:sldIdLst>
    <p:sldId id="256" r:id="rId2"/>
    <p:sldId id="257" r:id="rId3"/>
    <p:sldId id="258" r:id="rId4"/>
    <p:sldId id="294" r:id="rId5"/>
    <p:sldId id="295" r:id="rId6"/>
    <p:sldId id="296" r:id="rId7"/>
    <p:sldId id="297" r:id="rId8"/>
    <p:sldId id="298" r:id="rId9"/>
    <p:sldId id="300" r:id="rId10"/>
    <p:sldId id="301" r:id="rId11"/>
    <p:sldId id="302" r:id="rId12"/>
    <p:sldId id="303" r:id="rId13"/>
    <p:sldId id="273" r:id="rId14"/>
    <p:sldId id="275" r:id="rId15"/>
    <p:sldId id="287" r:id="rId16"/>
    <p:sldId id="304" r:id="rId17"/>
    <p:sldId id="290" r:id="rId18"/>
    <p:sldId id="291" r:id="rId19"/>
    <p:sldId id="292" r:id="rId20"/>
    <p:sldId id="293" r:id="rId21"/>
    <p:sldId id="276" r:id="rId22"/>
    <p:sldId id="305" r:id="rId23"/>
    <p:sldId id="306" r:id="rId24"/>
    <p:sldId id="307" r:id="rId25"/>
    <p:sldId id="308" r:id="rId26"/>
    <p:sldId id="309" r:id="rId27"/>
    <p:sldId id="310" r:id="rId28"/>
    <p:sldId id="259" r:id="rId29"/>
    <p:sldId id="277" r:id="rId30"/>
    <p:sldId id="311" r:id="rId31"/>
    <p:sldId id="312" r:id="rId32"/>
    <p:sldId id="313" r:id="rId33"/>
    <p:sldId id="314" r:id="rId34"/>
    <p:sldId id="315" r:id="rId35"/>
    <p:sldId id="318" r:id="rId36"/>
    <p:sldId id="278" r:id="rId37"/>
    <p:sldId id="319" r:id="rId38"/>
    <p:sldId id="320" r:id="rId39"/>
    <p:sldId id="322" r:id="rId40"/>
    <p:sldId id="323" r:id="rId41"/>
    <p:sldId id="324" r:id="rId42"/>
    <p:sldId id="289" r:id="rId43"/>
    <p:sldId id="279" r:id="rId44"/>
    <p:sldId id="280" r:id="rId45"/>
    <p:sldId id="325" r:id="rId46"/>
    <p:sldId id="332" r:id="rId47"/>
    <p:sldId id="333" r:id="rId48"/>
    <p:sldId id="326" r:id="rId49"/>
    <p:sldId id="330" r:id="rId50"/>
    <p:sldId id="331" r:id="rId51"/>
    <p:sldId id="327" r:id="rId52"/>
    <p:sldId id="281" r:id="rId53"/>
    <p:sldId id="282" r:id="rId54"/>
    <p:sldId id="328" r:id="rId55"/>
    <p:sldId id="334" r:id="rId56"/>
    <p:sldId id="335" r:id="rId57"/>
    <p:sldId id="336" r:id="rId58"/>
    <p:sldId id="337" r:id="rId59"/>
    <p:sldId id="283" r:id="rId60"/>
    <p:sldId id="338" r:id="rId61"/>
    <p:sldId id="339" r:id="rId62"/>
    <p:sldId id="340" r:id="rId63"/>
    <p:sldId id="341" r:id="rId64"/>
    <p:sldId id="342" r:id="rId65"/>
    <p:sldId id="285" r:id="rId66"/>
    <p:sldId id="286" r:id="rId67"/>
    <p:sldId id="343" r:id="rId68"/>
    <p:sldId id="344" r:id="rId69"/>
    <p:sldId id="272" r:id="rId70"/>
  </p:sldIdLst>
  <p:sldSz cx="9144000" cy="5143500" type="screen16x9"/>
  <p:notesSz cx="6858000" cy="9144000"/>
  <p:embeddedFontLst>
    <p:embeddedFont>
      <p:font typeface="Lato" panose="020B060402020202020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70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3.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05580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686105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372801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s-CL" dirty="0"/>
              <a:t>Así fue como llegamos al modelo conceptual. En primera instancia se </a:t>
            </a:r>
            <a:r>
              <a:rPr lang="es-CL" dirty="0" err="1"/>
              <a:t>definio</a:t>
            </a:r>
            <a:r>
              <a:rPr lang="es-CL" dirty="0"/>
              <a:t> que:</a:t>
            </a:r>
            <a:endParaRPr dirty="0"/>
          </a:p>
        </p:txBody>
      </p:sp>
    </p:spTree>
    <p:extLst>
      <p:ext uri="{BB962C8B-B14F-4D97-AF65-F5344CB8AC3E}">
        <p14:creationId xmlns:p14="http://schemas.microsoft.com/office/powerpoint/2010/main" val="409384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CL" dirty="0"/>
              <a:t>Las entidades son </a:t>
            </a:r>
            <a:r>
              <a:rPr lang="es-CL" dirty="0" err="1"/>
              <a:t>quines</a:t>
            </a:r>
            <a:r>
              <a:rPr lang="es-CL" dirty="0"/>
              <a:t> se moverán solas a través del sistema, se usaran distintas </a:t>
            </a:r>
            <a:r>
              <a:rPr lang="es-CL" dirty="0" err="1"/>
              <a:t>varibales</a:t>
            </a:r>
            <a:r>
              <a:rPr lang="es-CL" dirty="0"/>
              <a:t> de input aleatorias y se establecerán supuestos acerca de los recurso y </a:t>
            </a:r>
            <a:r>
              <a:rPr lang="es-CL" dirty="0" err="1"/>
              <a:t>capcidades</a:t>
            </a:r>
            <a:r>
              <a:rPr lang="es-CL" dirty="0"/>
              <a:t> de los inventarios</a:t>
            </a:r>
            <a:endParaRPr dirty="0"/>
          </a:p>
        </p:txBody>
      </p:sp>
    </p:spTree>
    <p:extLst>
      <p:ext uri="{BB962C8B-B14F-4D97-AF65-F5344CB8AC3E}">
        <p14:creationId xmlns:p14="http://schemas.microsoft.com/office/powerpoint/2010/main" val="3946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CL" dirty="0"/>
              <a:t>En primer lugar, se </a:t>
            </a:r>
            <a:r>
              <a:rPr lang="es-CL" dirty="0" err="1"/>
              <a:t>decidio</a:t>
            </a:r>
            <a:r>
              <a:rPr lang="es-CL" dirty="0"/>
              <a:t> no utilizar el objeto </a:t>
            </a:r>
            <a:r>
              <a:rPr lang="es-CL" dirty="0" err="1"/>
              <a:t>vehicuo</a:t>
            </a:r>
            <a:r>
              <a:rPr lang="es-CL" dirty="0"/>
              <a:t> de SIMIO, si no que utilizar las entidades como </a:t>
            </a:r>
            <a:r>
              <a:rPr lang="es-CL" dirty="0" err="1"/>
              <a:t>vehiculo</a:t>
            </a:r>
            <a:endParaRPr dirty="0"/>
          </a:p>
        </p:txBody>
      </p:sp>
    </p:spTree>
    <p:extLst>
      <p:ext uri="{BB962C8B-B14F-4D97-AF65-F5344CB8AC3E}">
        <p14:creationId xmlns:p14="http://schemas.microsoft.com/office/powerpoint/2010/main" val="1804946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CL" dirty="0"/>
              <a:t>Ellas son la única entidad del sistema. Tienen asignada una variable de estado que corresponde al peso de madera que cada entidad lleva, como también las otras características del camión, ya sea su velocidad, la cual cambia luego de ser descargado en las MILL.</a:t>
            </a:r>
            <a:endParaRPr dirty="0"/>
          </a:p>
        </p:txBody>
      </p:sp>
    </p:spTree>
    <p:extLst>
      <p:ext uri="{BB962C8B-B14F-4D97-AF65-F5344CB8AC3E}">
        <p14:creationId xmlns:p14="http://schemas.microsoft.com/office/powerpoint/2010/main" val="3288711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CL" dirty="0"/>
              <a:t>En cuanto a las </a:t>
            </a:r>
            <a:r>
              <a:rPr lang="es-CL" dirty="0" err="1"/>
              <a:t>varibales</a:t>
            </a:r>
            <a:r>
              <a:rPr lang="es-CL" dirty="0"/>
              <a:t> aleatorias de Input</a:t>
            </a:r>
            <a:endParaRPr dirty="0"/>
          </a:p>
        </p:txBody>
      </p:sp>
    </p:spTree>
    <p:extLst>
      <p:ext uri="{BB962C8B-B14F-4D97-AF65-F5344CB8AC3E}">
        <p14:creationId xmlns:p14="http://schemas.microsoft.com/office/powerpoint/2010/main" val="1641375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CL" dirty="0"/>
              <a:t>Se </a:t>
            </a:r>
            <a:r>
              <a:rPr lang="es-CL" dirty="0" err="1"/>
              <a:t>decidio</a:t>
            </a:r>
            <a:r>
              <a:rPr lang="es-CL" dirty="0"/>
              <a:t> que al momento de crear cada entidad de tipo camión, se le asignara un peso que </a:t>
            </a:r>
            <a:r>
              <a:rPr lang="es-CL" dirty="0" err="1"/>
              <a:t>distribute</a:t>
            </a:r>
            <a:r>
              <a:rPr lang="es-CL" dirty="0"/>
              <a:t> uniforme entre 25 y 35 toneladas. </a:t>
            </a:r>
            <a:r>
              <a:rPr lang="es-CL" dirty="0" err="1"/>
              <a:t>Ademas</a:t>
            </a:r>
            <a:r>
              <a:rPr lang="es-CL" dirty="0"/>
              <a:t> la cantidad de madera consumida por cada mil y los días en que los </a:t>
            </a:r>
            <a:r>
              <a:rPr lang="es-CL" dirty="0" err="1"/>
              <a:t>Logging</a:t>
            </a:r>
            <a:r>
              <a:rPr lang="es-CL" dirty="0"/>
              <a:t> </a:t>
            </a:r>
            <a:r>
              <a:rPr lang="es-CL" dirty="0" err="1"/>
              <a:t>operation</a:t>
            </a:r>
            <a:r>
              <a:rPr lang="es-CL" dirty="0"/>
              <a:t> no pueden trabajar son tratados como </a:t>
            </a:r>
            <a:r>
              <a:rPr lang="es-CL" dirty="0" err="1"/>
              <a:t>porcesos</a:t>
            </a:r>
            <a:r>
              <a:rPr lang="es-CL" dirty="0"/>
              <a:t> aleatorios dentro de SIMIO.</a:t>
            </a:r>
            <a:endParaRPr dirty="0"/>
          </a:p>
        </p:txBody>
      </p:sp>
    </p:spTree>
    <p:extLst>
      <p:ext uri="{BB962C8B-B14F-4D97-AF65-F5344CB8AC3E}">
        <p14:creationId xmlns:p14="http://schemas.microsoft.com/office/powerpoint/2010/main" val="917036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CL" dirty="0"/>
              <a:t>En cuanto a los recursos y capacidades</a:t>
            </a:r>
            <a:endParaRPr dirty="0"/>
          </a:p>
        </p:txBody>
      </p:sp>
    </p:spTree>
    <p:extLst>
      <p:ext uri="{BB962C8B-B14F-4D97-AF65-F5344CB8AC3E}">
        <p14:creationId xmlns:p14="http://schemas.microsoft.com/office/powerpoint/2010/main" val="1768470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CL" dirty="0"/>
              <a:t>Se </a:t>
            </a:r>
            <a:r>
              <a:rPr lang="es-CL" dirty="0" err="1"/>
              <a:t>definio</a:t>
            </a:r>
            <a:r>
              <a:rPr lang="es-CL" dirty="0"/>
              <a:t> dejar fija una cantidad de inventario inicial </a:t>
            </a:r>
            <a:r>
              <a:rPr lang="es-CL" dirty="0" err="1"/>
              <a:t>asi</a:t>
            </a:r>
            <a:r>
              <a:rPr lang="es-CL" dirty="0"/>
              <a:t> como la capacidad de inventario de cada LO, el numero de </a:t>
            </a:r>
            <a:r>
              <a:rPr lang="es-CL" dirty="0" err="1"/>
              <a:t>cmiones</a:t>
            </a:r>
            <a:r>
              <a:rPr lang="es-CL" dirty="0"/>
              <a:t> por </a:t>
            </a:r>
            <a:r>
              <a:rPr lang="es-CL" dirty="0" err="1"/>
              <a:t>logging</a:t>
            </a:r>
            <a:r>
              <a:rPr lang="es-CL" dirty="0"/>
              <a:t> </a:t>
            </a:r>
            <a:r>
              <a:rPr lang="es-CL" dirty="0" err="1"/>
              <a:t>operation</a:t>
            </a:r>
            <a:r>
              <a:rPr lang="es-CL" dirty="0"/>
              <a:t> se </a:t>
            </a:r>
            <a:r>
              <a:rPr lang="es-CL" dirty="0" err="1"/>
              <a:t>definio</a:t>
            </a:r>
            <a:r>
              <a:rPr lang="es-CL" dirty="0"/>
              <a:t> con un programa en Python aleatorio que asigno una cantidad uniforme (4, 6) camiones por </a:t>
            </a:r>
            <a:r>
              <a:rPr lang="es-CL" dirty="0" err="1"/>
              <a:t>logging</a:t>
            </a:r>
            <a:r>
              <a:rPr lang="es-CL" dirty="0"/>
              <a:t> </a:t>
            </a:r>
            <a:r>
              <a:rPr lang="es-CL" dirty="0" err="1"/>
              <a:t>operation</a:t>
            </a:r>
            <a:r>
              <a:rPr lang="es-CL" dirty="0"/>
              <a:t>, la que quedo fija tanto para el modelo base como el mejorado.</a:t>
            </a:r>
            <a:endParaRPr dirty="0"/>
          </a:p>
        </p:txBody>
      </p:sp>
    </p:spTree>
    <p:extLst>
      <p:ext uri="{BB962C8B-B14F-4D97-AF65-F5344CB8AC3E}">
        <p14:creationId xmlns:p14="http://schemas.microsoft.com/office/powerpoint/2010/main" val="1759341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697921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CL" dirty="0"/>
              <a:t>En cuanto a las políticas operacionales de este primer modelo se </a:t>
            </a:r>
            <a:r>
              <a:rPr lang="es-CL" dirty="0" err="1"/>
              <a:t>decidio</a:t>
            </a:r>
            <a:r>
              <a:rPr lang="es-CL" dirty="0"/>
              <a:t> que:</a:t>
            </a:r>
            <a:endParaRPr dirty="0"/>
          </a:p>
        </p:txBody>
      </p:sp>
    </p:spTree>
    <p:extLst>
      <p:ext uri="{BB962C8B-B14F-4D97-AF65-F5344CB8AC3E}">
        <p14:creationId xmlns:p14="http://schemas.microsoft.com/office/powerpoint/2010/main" val="320906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CL" dirty="0"/>
              <a:t>Los </a:t>
            </a:r>
            <a:r>
              <a:rPr lang="es-CL" dirty="0" err="1"/>
              <a:t>Logging</a:t>
            </a:r>
            <a:r>
              <a:rPr lang="es-CL" dirty="0"/>
              <a:t> </a:t>
            </a:r>
            <a:r>
              <a:rPr lang="es-CL" dirty="0" err="1"/>
              <a:t>operation</a:t>
            </a:r>
            <a:r>
              <a:rPr lang="es-CL" dirty="0"/>
              <a:t> pueden mandar una cantidad máxima de camiones por días, la cual se determina por un proceso aleatorio al principio del </a:t>
            </a:r>
            <a:r>
              <a:rPr lang="es-CL" dirty="0" err="1"/>
              <a:t>dia</a:t>
            </a:r>
            <a:r>
              <a:rPr lang="es-CL" dirty="0"/>
              <a:t>. Los camiones son cargados cuando el Mill llama al aserradero para pedir camiones. Finalmente, por </a:t>
            </a:r>
            <a:r>
              <a:rPr lang="es-CL" dirty="0" err="1"/>
              <a:t>dia</a:t>
            </a:r>
            <a:r>
              <a:rPr lang="es-CL" dirty="0"/>
              <a:t> el Mill solo puede llamar a algunos </a:t>
            </a:r>
            <a:r>
              <a:rPr lang="es-CL" dirty="0" err="1"/>
              <a:t>Logging</a:t>
            </a:r>
            <a:r>
              <a:rPr lang="es-CL" dirty="0"/>
              <a:t> </a:t>
            </a:r>
            <a:r>
              <a:rPr lang="es-CL" dirty="0" err="1"/>
              <a:t>operation</a:t>
            </a:r>
            <a:r>
              <a:rPr lang="es-CL" dirty="0"/>
              <a:t>, ya que algunos tienen días libres, lo cual se </a:t>
            </a:r>
            <a:r>
              <a:rPr lang="es-CL" dirty="0" err="1"/>
              <a:t>modeo</a:t>
            </a:r>
            <a:r>
              <a:rPr lang="es-CL" dirty="0"/>
              <a:t> como un proceso aleatorio en Python para obtener una asignación fija de que días tenia libre cada </a:t>
            </a:r>
            <a:r>
              <a:rPr lang="es-CL" dirty="0" err="1"/>
              <a:t>Logging</a:t>
            </a:r>
            <a:r>
              <a:rPr lang="es-CL" dirty="0"/>
              <a:t> </a:t>
            </a:r>
            <a:r>
              <a:rPr lang="es-CL" dirty="0" err="1"/>
              <a:t>operation</a:t>
            </a:r>
            <a:endParaRPr dirty="0"/>
          </a:p>
        </p:txBody>
      </p:sp>
    </p:spTree>
    <p:extLst>
      <p:ext uri="{BB962C8B-B14F-4D97-AF65-F5344CB8AC3E}">
        <p14:creationId xmlns:p14="http://schemas.microsoft.com/office/powerpoint/2010/main" val="1870134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CL" dirty="0"/>
              <a:t>Otro de nuestros </a:t>
            </a:r>
            <a:r>
              <a:rPr lang="es-CL" dirty="0" err="1"/>
              <a:t>supestos</a:t>
            </a:r>
            <a:r>
              <a:rPr lang="es-CL" dirty="0"/>
              <a:t> es que a las 00:00 de cada </a:t>
            </a:r>
            <a:r>
              <a:rPr lang="es-CL" dirty="0" err="1"/>
              <a:t>dia</a:t>
            </a:r>
            <a:r>
              <a:rPr lang="es-CL" dirty="0"/>
              <a:t> los molinos conocen la cantidad de madera que </a:t>
            </a:r>
            <a:r>
              <a:rPr lang="es-CL" dirty="0" err="1"/>
              <a:t>consumiran</a:t>
            </a:r>
            <a:r>
              <a:rPr lang="es-CL" dirty="0"/>
              <a:t> en el </a:t>
            </a:r>
            <a:r>
              <a:rPr lang="es-CL" dirty="0" err="1"/>
              <a:t>dia</a:t>
            </a:r>
            <a:r>
              <a:rPr lang="es-CL" dirty="0"/>
              <a:t>. </a:t>
            </a:r>
            <a:r>
              <a:rPr lang="es-CL" dirty="0" err="1"/>
              <a:t>Ademas</a:t>
            </a:r>
            <a:r>
              <a:rPr lang="es-CL" dirty="0"/>
              <a:t> en ese </a:t>
            </a:r>
            <a:r>
              <a:rPr lang="es-CL" dirty="0" err="1"/>
              <a:t>moento</a:t>
            </a:r>
            <a:r>
              <a:rPr lang="es-CL" dirty="0"/>
              <a:t> se estima cuanto pedir a cada </a:t>
            </a:r>
            <a:r>
              <a:rPr lang="es-CL" dirty="0" err="1"/>
              <a:t>logging</a:t>
            </a:r>
            <a:r>
              <a:rPr lang="es-CL" dirty="0"/>
              <a:t> </a:t>
            </a:r>
            <a:r>
              <a:rPr lang="es-CL" dirty="0" err="1"/>
              <a:t>operation</a:t>
            </a:r>
            <a:r>
              <a:rPr lang="es-CL" dirty="0"/>
              <a:t> que trabaje para ese molino, se pide un numero de camionadas tal que sea igual a la demanda  que tenga en el </a:t>
            </a:r>
            <a:r>
              <a:rPr lang="es-CL" dirty="0" err="1"/>
              <a:t>dia</a:t>
            </a:r>
            <a:r>
              <a:rPr lang="es-CL" dirty="0"/>
              <a:t> ese mil, y se distribuye uniformemente entre los aserraderos que </a:t>
            </a:r>
            <a:r>
              <a:rPr lang="es-CL" dirty="0" err="1"/>
              <a:t>rabja</a:t>
            </a:r>
            <a:r>
              <a:rPr lang="es-CL" dirty="0"/>
              <a:t> ese </a:t>
            </a:r>
            <a:r>
              <a:rPr lang="es-CL" dirty="0" err="1"/>
              <a:t>dia</a:t>
            </a:r>
            <a:r>
              <a:rPr lang="es-CL" dirty="0"/>
              <a:t> pidiéndole uno mas a aquellos que se encuentren mas cerca. Si por </a:t>
            </a:r>
            <a:r>
              <a:rPr lang="es-CL" dirty="0" err="1"/>
              <a:t>algun</a:t>
            </a:r>
            <a:r>
              <a:rPr lang="es-CL" dirty="0"/>
              <a:t> motivo un aserradero no puede entregar todo lo que se le pidió se pierde esa cantidad de madera (no vuelve a pedirse).</a:t>
            </a:r>
            <a:r>
              <a:rPr lang="es-CL" dirty="0" err="1"/>
              <a:t>Tambien</a:t>
            </a:r>
            <a:r>
              <a:rPr lang="es-CL" dirty="0"/>
              <a:t> se define como se realizaran los llamados a los </a:t>
            </a:r>
            <a:r>
              <a:rPr lang="es-CL" dirty="0" err="1"/>
              <a:t>logging</a:t>
            </a:r>
            <a:r>
              <a:rPr lang="es-CL" dirty="0"/>
              <a:t> </a:t>
            </a:r>
            <a:r>
              <a:rPr lang="es-CL" dirty="0" err="1"/>
              <a:t>operation</a:t>
            </a:r>
            <a:r>
              <a:rPr lang="es-CL" dirty="0"/>
              <a:t>, para cada uno se toma la cantidad de camionadas que deberían entregar se dividen las </a:t>
            </a:r>
            <a:r>
              <a:rPr lang="es-CL" dirty="0" err="1"/>
              <a:t>hoas</a:t>
            </a:r>
            <a:r>
              <a:rPr lang="es-CL" dirty="0"/>
              <a:t> de luz del </a:t>
            </a:r>
            <a:r>
              <a:rPr lang="es-CL" dirty="0" err="1"/>
              <a:t>dia</a:t>
            </a:r>
            <a:r>
              <a:rPr lang="es-CL" dirty="0"/>
              <a:t> en esa cantidad y se pide un camión cada vez por cada intervalo de tiempo comenzando al inicio del </a:t>
            </a:r>
            <a:r>
              <a:rPr lang="es-CL" dirty="0" err="1"/>
              <a:t>dia</a:t>
            </a:r>
            <a:r>
              <a:rPr lang="es-CL" dirty="0"/>
              <a:t>. </a:t>
            </a:r>
            <a:endParaRPr dirty="0"/>
          </a:p>
        </p:txBody>
      </p:sp>
    </p:spTree>
    <p:extLst>
      <p:ext uri="{BB962C8B-B14F-4D97-AF65-F5344CB8AC3E}">
        <p14:creationId xmlns:p14="http://schemas.microsoft.com/office/powerpoint/2010/main" val="2840339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CL" dirty="0"/>
              <a:t>Si llegara a ocurrir un Stock </a:t>
            </a:r>
            <a:r>
              <a:rPr lang="es-CL" dirty="0" err="1"/>
              <a:t>out</a:t>
            </a:r>
            <a:r>
              <a:rPr lang="es-CL" dirty="0"/>
              <a:t> simplemente se le pide el </a:t>
            </a:r>
            <a:r>
              <a:rPr lang="es-CL" dirty="0" err="1"/>
              <a:t>dobe</a:t>
            </a:r>
            <a:r>
              <a:rPr lang="es-CL" dirty="0"/>
              <a:t> el siguiente </a:t>
            </a:r>
            <a:r>
              <a:rPr lang="es-CL" dirty="0" err="1"/>
              <a:t>dia</a:t>
            </a:r>
            <a:r>
              <a:rPr lang="es-CL" dirty="0"/>
              <a:t> a cada </a:t>
            </a:r>
            <a:r>
              <a:rPr lang="es-CL" dirty="0" err="1"/>
              <a:t>logging</a:t>
            </a:r>
            <a:r>
              <a:rPr lang="es-CL" dirty="0"/>
              <a:t> </a:t>
            </a:r>
            <a:r>
              <a:rPr lang="es-CL" dirty="0" err="1"/>
              <a:t>operation</a:t>
            </a:r>
            <a:r>
              <a:rPr lang="es-CL" dirty="0"/>
              <a:t> del mil en el que se produjo el </a:t>
            </a:r>
            <a:r>
              <a:rPr lang="es-CL" dirty="0" err="1"/>
              <a:t>stockout</a:t>
            </a:r>
            <a:endParaRPr dirty="0"/>
          </a:p>
        </p:txBody>
      </p:sp>
    </p:spTree>
    <p:extLst>
      <p:ext uri="{BB962C8B-B14F-4D97-AF65-F5344CB8AC3E}">
        <p14:creationId xmlns:p14="http://schemas.microsoft.com/office/powerpoint/2010/main" val="2397205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CL" dirty="0"/>
              <a:t>Los principales </a:t>
            </a:r>
            <a:r>
              <a:rPr lang="es-CL" dirty="0" err="1"/>
              <a:t>events</a:t>
            </a:r>
            <a:r>
              <a:rPr lang="es-CL" dirty="0"/>
              <a:t> que ocurren dentro de la simulación son:</a:t>
            </a:r>
            <a:endParaRPr dirty="0"/>
          </a:p>
        </p:txBody>
      </p:sp>
    </p:spTree>
    <p:extLst>
      <p:ext uri="{BB962C8B-B14F-4D97-AF65-F5344CB8AC3E}">
        <p14:creationId xmlns:p14="http://schemas.microsoft.com/office/powerpoint/2010/main" val="4278839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CL" dirty="0"/>
              <a:t>Cuando un camión llega </a:t>
            </a:r>
            <a:r>
              <a:rPr lang="es-CL" dirty="0" err="1"/>
              <a:t>auna</a:t>
            </a:r>
            <a:r>
              <a:rPr lang="es-CL" dirty="0"/>
              <a:t> mil, lo cual activa un proceso en las </a:t>
            </a:r>
            <a:r>
              <a:rPr lang="es-CL" dirty="0" err="1"/>
              <a:t>gruas</a:t>
            </a:r>
            <a:r>
              <a:rPr lang="es-CL" dirty="0"/>
              <a:t> para ir a </a:t>
            </a:r>
            <a:r>
              <a:rPr lang="es-CL" dirty="0" err="1"/>
              <a:t>buscarl</a:t>
            </a:r>
            <a:r>
              <a:rPr lang="es-CL" dirty="0"/>
              <a:t> la madera que ellos portan. Cuando una </a:t>
            </a:r>
            <a:r>
              <a:rPr lang="es-CL" dirty="0" err="1"/>
              <a:t>grua</a:t>
            </a:r>
            <a:r>
              <a:rPr lang="es-CL" dirty="0"/>
              <a:t> necesita mantención luego de 250 </a:t>
            </a:r>
            <a:r>
              <a:rPr lang="es-CL" dirty="0" err="1"/>
              <a:t>Hrs</a:t>
            </a:r>
            <a:r>
              <a:rPr lang="es-CL" dirty="0"/>
              <a:t> de trabajo y finalmente cuando ocurre </a:t>
            </a:r>
            <a:r>
              <a:rPr lang="es-CL" dirty="0" err="1"/>
              <a:t>algun</a:t>
            </a:r>
            <a:r>
              <a:rPr lang="es-CL" dirty="0"/>
              <a:t> </a:t>
            </a:r>
            <a:r>
              <a:rPr lang="es-CL" dirty="0" err="1"/>
              <a:t>stokout</a:t>
            </a:r>
            <a:r>
              <a:rPr lang="es-CL" dirty="0"/>
              <a:t> o se baja de los 20,000 en inventario y se incurre en la multa. La mayoría de estos eventos son monitoreados por monitores y provocan que se </a:t>
            </a:r>
            <a:r>
              <a:rPr lang="es-CL" dirty="0" err="1"/>
              <a:t>jecuten</a:t>
            </a:r>
            <a:r>
              <a:rPr lang="es-CL" dirty="0"/>
              <a:t> procesos específicos que cambian el estado del sistema.</a:t>
            </a:r>
            <a:endParaRPr dirty="0"/>
          </a:p>
        </p:txBody>
      </p:sp>
    </p:spTree>
    <p:extLst>
      <p:ext uri="{BB962C8B-B14F-4D97-AF65-F5344CB8AC3E}">
        <p14:creationId xmlns:p14="http://schemas.microsoft.com/office/powerpoint/2010/main" val="3079742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CL" dirty="0"/>
              <a:t>En cuanto al modelación en simio se </a:t>
            </a:r>
            <a:r>
              <a:rPr lang="es-CL" dirty="0" err="1"/>
              <a:t>decidio</a:t>
            </a:r>
            <a:r>
              <a:rPr lang="es-CL" dirty="0"/>
              <a:t> crear subclases de los objetos nodo, </a:t>
            </a:r>
            <a:r>
              <a:rPr lang="es-CL" dirty="0" err="1"/>
              <a:t>source</a:t>
            </a:r>
            <a:r>
              <a:rPr lang="es-CL" dirty="0"/>
              <a:t> y </a:t>
            </a:r>
            <a:r>
              <a:rPr lang="es-CL" dirty="0" err="1"/>
              <a:t>gruas</a:t>
            </a:r>
            <a:r>
              <a:rPr lang="es-CL" dirty="0"/>
              <a:t> para controlar de mejor forma su comportamiento y poder asignarle variables.</a:t>
            </a:r>
            <a:endParaRPr dirty="0"/>
          </a:p>
        </p:txBody>
      </p:sp>
    </p:spTree>
    <p:extLst>
      <p:ext uri="{BB962C8B-B14F-4D97-AF65-F5344CB8AC3E}">
        <p14:creationId xmlns:p14="http://schemas.microsoft.com/office/powerpoint/2010/main" val="1688261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2912818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CL" dirty="0"/>
              <a:t>Se pusieron 100 pares de aserraderos y nodos de llegada, que corresponden a los objetos que crean a los camiones y los destruyen cuando vuelven. Se dejo al medio del plano a las tres </a:t>
            </a:r>
            <a:r>
              <a:rPr lang="es-CL" dirty="0" err="1"/>
              <a:t>mills</a:t>
            </a:r>
            <a:r>
              <a:rPr lang="es-CL" dirty="0"/>
              <a:t> que están compuestas por dos servidores uno de llegada y salida, junto con un conjunto de nodos que corresponden a que tan lejos se moverá el </a:t>
            </a:r>
            <a:r>
              <a:rPr lang="es-CL" dirty="0" err="1"/>
              <a:t>camon</a:t>
            </a:r>
            <a:r>
              <a:rPr lang="es-CL" dirty="0"/>
              <a:t> acorde al inventario que tenga guardado cada mil.</a:t>
            </a:r>
            <a:endParaRPr dirty="0"/>
          </a:p>
        </p:txBody>
      </p:sp>
    </p:spTree>
    <p:extLst>
      <p:ext uri="{BB962C8B-B14F-4D97-AF65-F5344CB8AC3E}">
        <p14:creationId xmlns:p14="http://schemas.microsoft.com/office/powerpoint/2010/main" val="538079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CL" dirty="0"/>
              <a:t>En cuanto al ambiente operacional</a:t>
            </a:r>
            <a:endParaRPr dirty="0"/>
          </a:p>
        </p:txBody>
      </p:sp>
    </p:spTree>
    <p:extLst>
      <p:ext uri="{BB962C8B-B14F-4D97-AF65-F5344CB8AC3E}">
        <p14:creationId xmlns:p14="http://schemas.microsoft.com/office/powerpoint/2010/main" val="2134430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CL" dirty="0"/>
              <a:t>El clima fue modelado con proceso que calcula </a:t>
            </a:r>
            <a:r>
              <a:rPr lang="es-CL" dirty="0" err="1"/>
              <a:t>dia</a:t>
            </a:r>
            <a:r>
              <a:rPr lang="es-CL" dirty="0"/>
              <a:t> a </a:t>
            </a:r>
            <a:r>
              <a:rPr lang="es-CL" dirty="0" err="1"/>
              <a:t>dia</a:t>
            </a:r>
            <a:r>
              <a:rPr lang="es-CL" dirty="0"/>
              <a:t> para los 730 días de simulación la cantidad de camionadas máximas dependiendo de en que época del año nos encontremos (se almacenaba en una variable de estado) Esto </a:t>
            </a:r>
            <a:r>
              <a:rPr lang="es-CL" dirty="0" err="1"/>
              <a:t>detrminaba</a:t>
            </a:r>
            <a:r>
              <a:rPr lang="es-CL" dirty="0"/>
              <a:t> las condiciones del bosque, si  </a:t>
            </a:r>
            <a:endParaRPr dirty="0"/>
          </a:p>
        </p:txBody>
      </p:sp>
    </p:spTree>
    <p:extLst>
      <p:ext uri="{BB962C8B-B14F-4D97-AF65-F5344CB8AC3E}">
        <p14:creationId xmlns:p14="http://schemas.microsoft.com/office/powerpoint/2010/main" val="1110903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255945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56924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560717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573407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4746212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559381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5153610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7087670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321542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9813564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918992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1802418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6166437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0409504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565035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090317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560800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099653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2278003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3973079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194906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3638674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111040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9262637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8933992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716105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9295433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838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1626970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8360031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133919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6839046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0750608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5883545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37474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536622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0786835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941920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301807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34657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534957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‹Nº›</a:t>
            </a:fld>
            <a:endParaRPr lang="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‹Nº›</a:t>
            </a:fld>
            <a:endParaRPr lang="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‹Nº›</a:t>
            </a:fld>
            <a:endParaRPr lang="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‹Nº›</a:t>
            </a:fld>
            <a:endParaRPr lang="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‹Nº›</a:t>
            </a:fld>
            <a:endParaRPr lang="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‹Nº›</a:t>
            </a:fld>
            <a:endParaRPr lang="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‹Nº›</a:t>
            </a:fld>
            <a:endParaRPr lang="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‹Nº›</a:t>
            </a:fld>
            <a:endParaRPr lang="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‹Nº›</a:t>
            </a:fld>
            <a:endParaRPr lang="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‹Nº›</a:t>
            </a:fld>
            <a:endParaRPr lang="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‹Nº›</a:t>
            </a:fld>
            <a:endParaRPr lang="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s" sz="1000">
                <a:solidFill>
                  <a:schemeClr val="dk2"/>
                </a:solidFill>
              </a:rPr>
              <a:t>‹Nº›</a:t>
            </a:fld>
            <a:endParaRPr lang="es"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3.wdp"/></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3.png"/><Relationship Id="rId10" Type="http://schemas.openxmlformats.org/officeDocument/2006/relationships/image" Target="../media/image26.png"/><Relationship Id="rId4" Type="http://schemas.microsoft.com/office/2007/relationships/hdphoto" Target="../media/hdphoto4.wdp"/><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Shape 55"/>
          <p:cNvSpPr/>
          <p:nvPr/>
        </p:nvSpPr>
        <p:spPr>
          <a:xfrm>
            <a:off x="0" y="4206488"/>
            <a:ext cx="9144000" cy="11418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 name="Shape 56"/>
          <p:cNvSpPr txBox="1"/>
          <p:nvPr/>
        </p:nvSpPr>
        <p:spPr>
          <a:xfrm>
            <a:off x="1304600" y="4265300"/>
            <a:ext cx="7839300" cy="718500"/>
          </a:xfrm>
          <a:prstGeom prst="rect">
            <a:avLst/>
          </a:prstGeom>
          <a:noFill/>
          <a:ln>
            <a:noFill/>
          </a:ln>
        </p:spPr>
        <p:txBody>
          <a:bodyPr lIns="91425" tIns="91425" rIns="91425" bIns="91425" anchor="t" anchorCtr="0">
            <a:noAutofit/>
          </a:bodyPr>
          <a:lstStyle/>
          <a:p>
            <a:pPr lvl="0" algn="r" rtl="0">
              <a:spcBef>
                <a:spcPts val="0"/>
              </a:spcBef>
              <a:buNone/>
            </a:pPr>
            <a:r>
              <a:rPr lang="es" sz="3600" dirty="0">
                <a:solidFill>
                  <a:srgbClr val="FFFFFF"/>
                </a:solidFill>
                <a:latin typeface="Lato"/>
                <a:ea typeface="Lato"/>
                <a:cs typeface="Lato"/>
                <a:sym typeface="Lato"/>
              </a:rPr>
              <a:t>Pulp and Paper Business Logistics </a:t>
            </a:r>
          </a:p>
        </p:txBody>
      </p:sp>
      <p:sp>
        <p:nvSpPr>
          <p:cNvPr id="58" name="Shape 58"/>
          <p:cNvSpPr/>
          <p:nvPr/>
        </p:nvSpPr>
        <p:spPr>
          <a:xfrm>
            <a:off x="0" y="4087688"/>
            <a:ext cx="9144000" cy="237600"/>
          </a:xfrm>
          <a:prstGeom prst="rect">
            <a:avLst/>
          </a:prstGeom>
          <a:solidFill>
            <a:srgbClr val="B7B7B7"/>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r" rtl="0">
              <a:spcBef>
                <a:spcPts val="0"/>
              </a:spcBef>
              <a:buNone/>
            </a:pPr>
            <a:r>
              <a:rPr lang="es" dirty="0">
                <a:solidFill>
                  <a:srgbClr val="FFFFFF"/>
                </a:solidFill>
                <a:latin typeface="Lato"/>
                <a:ea typeface="Lato"/>
                <a:cs typeface="Lato"/>
                <a:sym typeface="Lato"/>
              </a:rPr>
              <a:t>Ignacio Acevedo - Ignacio Barría - Daniel Carrasco – Kevin Johnson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1289362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340734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2226393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4" name="Shape 64"/>
          <p:cNvSpPr/>
          <p:nvPr/>
        </p:nvSpPr>
        <p:spPr>
          <a:xfrm>
            <a:off x="0" y="4001700"/>
            <a:ext cx="9144000" cy="11418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887779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2855853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3790981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3334107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1554302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1879213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2772971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4" name="Shape 64"/>
          <p:cNvSpPr/>
          <p:nvPr/>
        </p:nvSpPr>
        <p:spPr>
          <a:xfrm>
            <a:off x="0" y="4001700"/>
            <a:ext cx="9144000" cy="11418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 name="Shape 66"/>
          <p:cNvSpPr txBox="1"/>
          <p:nvPr/>
        </p:nvSpPr>
        <p:spPr>
          <a:xfrm>
            <a:off x="1304700" y="4213350"/>
            <a:ext cx="7839300" cy="718500"/>
          </a:xfrm>
          <a:prstGeom prst="rect">
            <a:avLst/>
          </a:prstGeom>
          <a:noFill/>
          <a:ln>
            <a:noFill/>
          </a:ln>
        </p:spPr>
        <p:txBody>
          <a:bodyPr lIns="91425" tIns="91425" rIns="91425" bIns="91425" anchor="t" anchorCtr="0">
            <a:noAutofit/>
          </a:bodyPr>
          <a:lstStyle/>
          <a:p>
            <a:pPr lvl="0" algn="r" rtl="0">
              <a:spcBef>
                <a:spcPts val="0"/>
              </a:spcBef>
              <a:buNone/>
            </a:pPr>
            <a:r>
              <a:rPr lang="es" sz="3600" dirty="0">
                <a:solidFill>
                  <a:srgbClr val="FFFFFF"/>
                </a:solidFill>
                <a:latin typeface="Lato"/>
                <a:ea typeface="Lato"/>
                <a:cs typeface="Lato"/>
                <a:sym typeface="Lato"/>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351050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3658952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 name="Imagen 6"/>
          <p:cNvPicPr>
            <a:picLocks noChangeAspect="1"/>
          </p:cNvPicPr>
          <p:nvPr/>
        </p:nvPicPr>
        <p:blipFill rotWithShape="1">
          <a:blip r:embed="rId3">
            <a:duotone>
              <a:schemeClr val="accent3">
                <a:shade val="45000"/>
                <a:satMod val="135000"/>
              </a:schemeClr>
              <a:prstClr val="white"/>
            </a:duotone>
          </a:blip>
          <a:srcRect b="17407"/>
          <a:stretch/>
        </p:blipFill>
        <p:spPr>
          <a:xfrm>
            <a:off x="408335" y="952939"/>
            <a:ext cx="2963430" cy="2447574"/>
          </a:xfrm>
          <a:prstGeom prst="rect">
            <a:avLst/>
          </a:prstGeom>
        </p:spPr>
      </p:pic>
    </p:spTree>
    <p:extLst>
      <p:ext uri="{BB962C8B-B14F-4D97-AF65-F5344CB8AC3E}">
        <p14:creationId xmlns:p14="http://schemas.microsoft.com/office/powerpoint/2010/main" val="291284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2267266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552536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3389926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1979597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1424075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2" name="Shape 82"/>
          <p:cNvSpPr txBox="1"/>
          <p:nvPr/>
        </p:nvSpPr>
        <p:spPr>
          <a:xfrm>
            <a:off x="1304700" y="4213350"/>
            <a:ext cx="7839300" cy="718500"/>
          </a:xfrm>
          <a:prstGeom prst="rect">
            <a:avLst/>
          </a:prstGeom>
          <a:noFill/>
          <a:ln>
            <a:noFill/>
          </a:ln>
        </p:spPr>
        <p:txBody>
          <a:bodyPr lIns="91425" tIns="91425" rIns="91425" bIns="91425" anchor="t" anchorCtr="0">
            <a:noAutofit/>
          </a:bodyPr>
          <a:lstStyle/>
          <a:p>
            <a:pPr lvl="0" algn="r" rtl="0">
              <a:spcBef>
                <a:spcPts val="0"/>
              </a:spcBef>
              <a:buNone/>
            </a:pPr>
            <a:r>
              <a:rPr lang="es" sz="3600" dirty="0">
                <a:solidFill>
                  <a:srgbClr val="FFFFFF"/>
                </a:solidFill>
                <a:latin typeface="Lato"/>
                <a:ea typeface="Lato"/>
                <a:cs typeface="Lato"/>
                <a:sym typeface="Lato"/>
              </a:rPr>
              <a:t>Simio Model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565917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898974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4104073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3066630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Shape 72"/>
          <p:cNvSpPr/>
          <p:nvPr/>
        </p:nvSpPr>
        <p:spPr>
          <a:xfrm>
            <a:off x="120316" y="181789"/>
            <a:ext cx="8869284"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n-US" sz="2400" dirty="0">
                <a:solidFill>
                  <a:srgbClr val="FFFFFF"/>
                </a:solidFill>
                <a:latin typeface="Lato"/>
                <a:ea typeface="Lato"/>
                <a:cs typeface="Lato"/>
                <a:sym typeface="Lato"/>
              </a:rPr>
              <a:t>Weather</a:t>
            </a:r>
            <a:endParaRPr lang="es" sz="2400" dirty="0">
              <a:solidFill>
                <a:srgbClr val="FFFFFF"/>
              </a:solidFill>
              <a:latin typeface="Lato"/>
              <a:ea typeface="Lato"/>
              <a:cs typeface="Lato"/>
              <a:sym typeface="Lato"/>
            </a:endParaRPr>
          </a:p>
        </p:txBody>
      </p:sp>
    </p:spTree>
    <p:extLst>
      <p:ext uri="{BB962C8B-B14F-4D97-AF65-F5344CB8AC3E}">
        <p14:creationId xmlns:p14="http://schemas.microsoft.com/office/powerpoint/2010/main" val="3224161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789"/>
            <a:ext cx="3546300" cy="47799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a:r>
              <a:rPr lang="es" sz="3000" dirty="0">
                <a:solidFill>
                  <a:srgbClr val="FFFFFF"/>
                </a:solidFill>
                <a:latin typeface="Lato"/>
                <a:ea typeface="Lato"/>
                <a:cs typeface="Lato"/>
                <a:sym typeface="Lato"/>
              </a:rPr>
              <a:t>Model</a:t>
            </a:r>
          </a:p>
        </p:txBody>
      </p:sp>
      <p:pic>
        <p:nvPicPr>
          <p:cNvPr id="3074" name="Picture 2" descr="Resultado de imagen de simio forward thinkin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ackgroundRemoval t="2667" b="89333" l="0" r="89868">
                        <a14:foregroundMark x1="20705" y1="33333" x2="21145" y2="26667"/>
                        <a14:foregroundMark x1="32159" y1="32000" x2="32159" y2="57333"/>
                        <a14:foregroundMark x1="32599" y1="20000" x2="32159" y2="17333"/>
                        <a14:foregroundMark x1="36564" y1="33333" x2="37004" y2="56000"/>
                        <a14:foregroundMark x1="53744" y1="32000" x2="54185" y2="56000"/>
                        <a14:foregroundMark x1="54626" y1="20000" x2="53744" y2="20000"/>
                        <a14:foregroundMark x1="60793" y1="30667" x2="57709" y2="38667"/>
                        <a14:backgroundMark x1="61674" y1="33333" x2="60352" y2="34667"/>
                        <a14:backgroundMark x1="35683" y1="16000" x2="29956" y2="17333"/>
                        <a14:backgroundMark x1="55066" y1="16000" x2="55066" y2="24000"/>
                      </a14:backgroundRemoval>
                    </a14:imgEffect>
                    <a14:imgEffect>
                      <a14:saturation sat="0"/>
                    </a14:imgEffect>
                  </a14:imgLayer>
                </a14:imgProps>
              </a:ext>
              <a:ext uri="{28A0092B-C50C-407E-A947-70E740481C1C}">
                <a14:useLocalDpi xmlns:a14="http://schemas.microsoft.com/office/drawing/2010/main" val="0"/>
              </a:ext>
            </a:extLst>
          </a:blip>
          <a:srcRect r="82338"/>
          <a:stretch/>
        </p:blipFill>
        <p:spPr bwMode="auto">
          <a:xfrm>
            <a:off x="485785" y="2069312"/>
            <a:ext cx="588103" cy="1100126"/>
          </a:xfrm>
          <a:prstGeom prst="rect">
            <a:avLst/>
          </a:prstGeom>
          <a:noFill/>
          <a:extLst>
            <a:ext uri="{909E8E84-426E-40DD-AFC4-6F175D3DCCD1}">
              <a14:hiddenFill xmlns:a14="http://schemas.microsoft.com/office/drawing/2010/main">
                <a:solidFill>
                  <a:srgbClr val="FFFFFF"/>
                </a:solidFill>
              </a14:hiddenFill>
            </a:ext>
          </a:extLst>
        </p:spPr>
      </p:pic>
      <p:sp>
        <p:nvSpPr>
          <p:cNvPr id="8" name="Shape 72"/>
          <p:cNvSpPr/>
          <p:nvPr/>
        </p:nvSpPr>
        <p:spPr>
          <a:xfrm>
            <a:off x="3815500" y="1817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n-US" sz="2400" dirty="0">
                <a:solidFill>
                  <a:srgbClr val="FFFFFF"/>
                </a:solidFill>
                <a:latin typeface="Lato"/>
                <a:ea typeface="Lato"/>
                <a:cs typeface="Lato"/>
                <a:sym typeface="Lato"/>
              </a:rPr>
              <a:t>Idea</a:t>
            </a:r>
            <a:endParaRPr lang="es" sz="2400" dirty="0">
              <a:solidFill>
                <a:srgbClr val="FFFFFF"/>
              </a:solidFill>
              <a:latin typeface="Lato"/>
              <a:ea typeface="Lato"/>
              <a:cs typeface="Lato"/>
              <a:sym typeface="Lato"/>
            </a:endParaRPr>
          </a:p>
        </p:txBody>
      </p:sp>
      <p:sp>
        <p:nvSpPr>
          <p:cNvPr id="9" name="Shape 73"/>
          <p:cNvSpPr/>
          <p:nvPr/>
        </p:nvSpPr>
        <p:spPr>
          <a:xfrm>
            <a:off x="3815500" y="1800602"/>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algn="ctr"/>
            <a:r>
              <a:rPr lang="en-US" sz="2400" dirty="0">
                <a:solidFill>
                  <a:srgbClr val="FFFFFF"/>
                </a:solidFill>
                <a:latin typeface="Lato"/>
                <a:ea typeface="Lato"/>
                <a:cs typeface="Lato"/>
                <a:sym typeface="Lato"/>
              </a:rPr>
              <a:t>Operation</a:t>
            </a:r>
            <a:r>
              <a:rPr lang="es-CL" sz="2400" dirty="0">
                <a:solidFill>
                  <a:srgbClr val="FFFFFF"/>
                </a:solidFill>
                <a:latin typeface="Lato"/>
                <a:ea typeface="Lato"/>
                <a:cs typeface="Lato"/>
                <a:sym typeface="Lato"/>
              </a:rPr>
              <a:t> environment</a:t>
            </a:r>
          </a:p>
        </p:txBody>
      </p:sp>
      <p:sp>
        <p:nvSpPr>
          <p:cNvPr id="10" name="Shape 74"/>
          <p:cNvSpPr/>
          <p:nvPr/>
        </p:nvSpPr>
        <p:spPr>
          <a:xfrm>
            <a:off x="3815500" y="3419389"/>
            <a:ext cx="5174100" cy="1542300"/>
          </a:xfrm>
          <a:prstGeom prst="rect">
            <a:avLst/>
          </a:prstGeom>
          <a:solidFill>
            <a:srgbClr val="FF0000"/>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n-US" sz="2400" dirty="0">
                <a:solidFill>
                  <a:srgbClr val="FFFFFF"/>
                </a:solidFill>
                <a:latin typeface="Lato"/>
                <a:ea typeface="Lato"/>
                <a:cs typeface="Lato"/>
                <a:sym typeface="Lato"/>
              </a:rPr>
              <a:t>Locations and roads</a:t>
            </a:r>
          </a:p>
        </p:txBody>
      </p:sp>
      <p:pic>
        <p:nvPicPr>
          <p:cNvPr id="3" name="Imagen 2"/>
          <p:cNvPicPr>
            <a:picLocks noChangeAspect="1"/>
          </p:cNvPicPr>
          <p:nvPr/>
        </p:nvPicPr>
        <p:blipFill>
          <a:blip r:embed="rId5">
            <a:duotone>
              <a:schemeClr val="accent3">
                <a:shade val="45000"/>
                <a:satMod val="135000"/>
              </a:schemeClr>
              <a:prstClr val="white"/>
            </a:duotone>
          </a:blip>
          <a:stretch>
            <a:fillRect/>
          </a:stretch>
        </p:blipFill>
        <p:spPr>
          <a:xfrm>
            <a:off x="767478" y="1800602"/>
            <a:ext cx="2895721" cy="1601359"/>
          </a:xfrm>
          <a:prstGeom prst="rect">
            <a:avLst/>
          </a:prstGeom>
        </p:spPr>
      </p:pic>
    </p:spTree>
    <p:extLst>
      <p:ext uri="{BB962C8B-B14F-4D97-AF65-F5344CB8AC3E}">
        <p14:creationId xmlns:p14="http://schemas.microsoft.com/office/powerpoint/2010/main" val="2736982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789"/>
            <a:ext cx="3546300" cy="47799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a:endParaRPr lang="es" sz="3000" dirty="0">
              <a:solidFill>
                <a:srgbClr val="FFFFFF"/>
              </a:solidFill>
              <a:latin typeface="Lato"/>
              <a:ea typeface="Lato"/>
              <a:cs typeface="Lato"/>
              <a:sym typeface="Lato"/>
            </a:endParaRPr>
          </a:p>
        </p:txBody>
      </p:sp>
      <p:sp>
        <p:nvSpPr>
          <p:cNvPr id="8" name="Shape 72"/>
          <p:cNvSpPr/>
          <p:nvPr/>
        </p:nvSpPr>
        <p:spPr>
          <a:xfrm>
            <a:off x="3815500" y="1817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n-US" sz="2400" dirty="0">
                <a:solidFill>
                  <a:srgbClr val="FFFFFF"/>
                </a:solidFill>
                <a:latin typeface="Lato"/>
                <a:ea typeface="Lato"/>
                <a:cs typeface="Lato"/>
                <a:sym typeface="Lato"/>
              </a:rPr>
              <a:t>Mills</a:t>
            </a:r>
            <a:endParaRPr lang="es" sz="2400" dirty="0">
              <a:solidFill>
                <a:srgbClr val="FFFFFF"/>
              </a:solidFill>
              <a:latin typeface="Lato"/>
              <a:ea typeface="Lato"/>
              <a:cs typeface="Lato"/>
              <a:sym typeface="Lato"/>
            </a:endParaRPr>
          </a:p>
        </p:txBody>
      </p:sp>
      <p:sp>
        <p:nvSpPr>
          <p:cNvPr id="9" name="Shape 73"/>
          <p:cNvSpPr/>
          <p:nvPr/>
        </p:nvSpPr>
        <p:spPr>
          <a:xfrm>
            <a:off x="3815500" y="1800602"/>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algn="ctr"/>
            <a:r>
              <a:rPr lang="es-CL" sz="2400" dirty="0">
                <a:solidFill>
                  <a:srgbClr val="FFFFFF"/>
                </a:solidFill>
                <a:latin typeface="Lato"/>
                <a:ea typeface="Lato"/>
                <a:cs typeface="Lato"/>
                <a:sym typeface="Lato"/>
              </a:rPr>
              <a:t>Paths</a:t>
            </a:r>
          </a:p>
        </p:txBody>
      </p:sp>
      <p:sp>
        <p:nvSpPr>
          <p:cNvPr id="10" name="Shape 74"/>
          <p:cNvSpPr/>
          <p:nvPr/>
        </p:nvSpPr>
        <p:spPr>
          <a:xfrm>
            <a:off x="3815500" y="34193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n-US" sz="2400" dirty="0">
                <a:solidFill>
                  <a:srgbClr val="FFFFFF"/>
                </a:solidFill>
                <a:latin typeface="Lato"/>
                <a:ea typeface="Lato"/>
                <a:cs typeface="Lato"/>
                <a:sym typeface="Lato"/>
              </a:rPr>
              <a:t>Logging operations</a:t>
            </a:r>
          </a:p>
        </p:txBody>
      </p:sp>
      <p:pic>
        <p:nvPicPr>
          <p:cNvPr id="11" name="Imagen 10"/>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0" r="100000">
                        <a14:foregroundMark x1="91412" y1="88418" x2="90684" y2="84502"/>
                        <a14:foregroundMark x1="51674" y1="46982" x2="54731" y2="46656"/>
                        <a14:foregroundMark x1="63173" y1="45514" x2="60844" y2="43067"/>
                        <a14:foregroundMark x1="56041" y1="44698" x2="51674" y2="43719"/>
                        <a14:foregroundMark x1="52547" y1="38173" x2="51965" y2="36215"/>
                        <a14:foregroundMark x1="46579" y1="47471" x2="45415" y2="45024"/>
                        <a14:foregroundMark x1="44541" y1="52692" x2="47889" y2="54976"/>
                        <a14:foregroundMark x1="51674" y1="60522" x2="54585" y2="62643"/>
                        <a14:foregroundMark x1="37991" y1="37847" x2="39592" y2="35400"/>
                        <a14:foregroundMark x1="62009" y1="30016" x2="60262" y2="25122"/>
                        <a14:foregroundMark x1="48763" y1="46166" x2="45124" y2="43230"/>
                        <a14:backgroundMark x1="50655" y1="50245" x2="51674" y2="50245"/>
                        <a14:backgroundMark x1="57351" y1="49266" x2="57787" y2="49103"/>
                        <a14:backgroundMark x1="57787" y1="51387" x2="58224" y2="41599"/>
                        <a14:backgroundMark x1="63319" y1="41272" x2="46143" y2="41762"/>
                        <a14:backgroundMark x1="50655" y1="35073" x2="49491" y2="35073"/>
                        <a14:backgroundMark x1="45852" y1="49592" x2="51383" y2="49592"/>
                        <a14:backgroundMark x1="58079" y1="35073" x2="58224" y2="34910"/>
                        <a14:backgroundMark x1="64920" y1="35237" x2="63901" y2="35237"/>
                      </a14:backgroundRemoval>
                    </a14:imgEffect>
                  </a14:imgLayer>
                </a14:imgProps>
              </a:ext>
            </a:extLst>
          </a:blip>
          <a:srcRect l="8603" t="-417" r="186" b="7343"/>
          <a:stretch/>
        </p:blipFill>
        <p:spPr>
          <a:xfrm>
            <a:off x="116899" y="952939"/>
            <a:ext cx="3635826" cy="3310459"/>
          </a:xfrm>
          <a:prstGeom prst="rect">
            <a:avLst/>
          </a:prstGeom>
        </p:spPr>
      </p:pic>
    </p:spTree>
    <p:extLst>
      <p:ext uri="{BB962C8B-B14F-4D97-AF65-F5344CB8AC3E}">
        <p14:creationId xmlns:p14="http://schemas.microsoft.com/office/powerpoint/2010/main" val="2988555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789"/>
            <a:ext cx="3546300" cy="47799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a:r>
              <a:rPr lang="es" sz="3000" dirty="0">
                <a:solidFill>
                  <a:srgbClr val="FFFFFF"/>
                </a:solidFill>
                <a:latin typeface="Lato"/>
                <a:ea typeface="Lato"/>
                <a:cs typeface="Lato"/>
                <a:sym typeface="Lato"/>
              </a:rPr>
              <a:t>Model</a:t>
            </a:r>
          </a:p>
        </p:txBody>
      </p:sp>
      <p:sp>
        <p:nvSpPr>
          <p:cNvPr id="8" name="Shape 72"/>
          <p:cNvSpPr/>
          <p:nvPr/>
        </p:nvSpPr>
        <p:spPr>
          <a:xfrm>
            <a:off x="3815500" y="1817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n-US" sz="2400" dirty="0">
                <a:solidFill>
                  <a:srgbClr val="FFFFFF"/>
                </a:solidFill>
                <a:latin typeface="Lato"/>
                <a:ea typeface="Lato"/>
                <a:cs typeface="Lato"/>
                <a:sym typeface="Lato"/>
              </a:rPr>
              <a:t>Mills and hardwood demand</a:t>
            </a:r>
            <a:endParaRPr lang="es" sz="2400" dirty="0">
              <a:solidFill>
                <a:srgbClr val="FFFFFF"/>
              </a:solidFill>
              <a:latin typeface="Lato"/>
              <a:ea typeface="Lato"/>
              <a:cs typeface="Lato"/>
              <a:sym typeface="Lato"/>
            </a:endParaRPr>
          </a:p>
        </p:txBody>
      </p:sp>
      <p:sp>
        <p:nvSpPr>
          <p:cNvPr id="9" name="Shape 73"/>
          <p:cNvSpPr/>
          <p:nvPr/>
        </p:nvSpPr>
        <p:spPr>
          <a:xfrm>
            <a:off x="3815500" y="1800602"/>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algn="ctr"/>
            <a:r>
              <a:rPr lang="es-CL" sz="2400" dirty="0">
                <a:solidFill>
                  <a:srgbClr val="FFFFFF"/>
                </a:solidFill>
                <a:latin typeface="Lato"/>
                <a:ea typeface="Lato"/>
                <a:cs typeface="Lato"/>
                <a:sym typeface="Lato"/>
              </a:rPr>
              <a:t>Logging operations</a:t>
            </a:r>
          </a:p>
        </p:txBody>
      </p:sp>
      <p:sp>
        <p:nvSpPr>
          <p:cNvPr id="10" name="Shape 74"/>
          <p:cNvSpPr/>
          <p:nvPr/>
        </p:nvSpPr>
        <p:spPr>
          <a:xfrm>
            <a:off x="3815500" y="34193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s-CL" sz="2400" dirty="0" err="1">
                <a:solidFill>
                  <a:srgbClr val="FFFFFF"/>
                </a:solidFill>
                <a:latin typeface="Lato"/>
                <a:ea typeface="Lato"/>
                <a:cs typeface="Lato"/>
                <a:sym typeface="Lato"/>
              </a:rPr>
              <a:t>Trucks</a:t>
            </a:r>
            <a:r>
              <a:rPr lang="es-CL" sz="2400" dirty="0">
                <a:solidFill>
                  <a:srgbClr val="FFFFFF"/>
                </a:solidFill>
                <a:latin typeface="Lato"/>
                <a:ea typeface="Lato"/>
                <a:cs typeface="Lato"/>
                <a:sym typeface="Lato"/>
              </a:rPr>
              <a:t> and </a:t>
            </a:r>
            <a:r>
              <a:rPr lang="es-CL" sz="2400" dirty="0" err="1">
                <a:solidFill>
                  <a:srgbClr val="FFFFFF"/>
                </a:solidFill>
                <a:latin typeface="Lato"/>
                <a:ea typeface="Lato"/>
                <a:cs typeface="Lato"/>
                <a:sym typeface="Lato"/>
              </a:rPr>
              <a:t>wood</a:t>
            </a:r>
            <a:endParaRPr lang="en-US" sz="2400" dirty="0">
              <a:solidFill>
                <a:srgbClr val="FFFFFF"/>
              </a:solidFill>
              <a:latin typeface="Lato"/>
              <a:ea typeface="Lato"/>
              <a:cs typeface="Lato"/>
              <a:sym typeface="Lato"/>
            </a:endParaRPr>
          </a:p>
        </p:txBody>
      </p:sp>
      <p:pic>
        <p:nvPicPr>
          <p:cNvPr id="7" name="Picture 2" descr="Resultado de imagen de simio forward thinkin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ackgroundRemoval t="2667" b="89333" l="0" r="89868">
                        <a14:foregroundMark x1="20705" y1="33333" x2="21145" y2="26667"/>
                        <a14:foregroundMark x1="32159" y1="32000" x2="32159" y2="57333"/>
                        <a14:foregroundMark x1="32599" y1="20000" x2="32159" y2="17333"/>
                        <a14:foregroundMark x1="36564" y1="33333" x2="37004" y2="56000"/>
                        <a14:foregroundMark x1="53744" y1="32000" x2="54185" y2="56000"/>
                        <a14:foregroundMark x1="54626" y1="20000" x2="53744" y2="20000"/>
                        <a14:foregroundMark x1="60793" y1="30667" x2="57709" y2="38667"/>
                        <a14:backgroundMark x1="61674" y1="33333" x2="60352" y2="34667"/>
                        <a14:backgroundMark x1="35683" y1="16000" x2="29956" y2="17333"/>
                        <a14:backgroundMark x1="55066" y1="16000" x2="55066" y2="24000"/>
                      </a14:backgroundRemoval>
                    </a14:imgEffect>
                    <a14:imgEffect>
                      <a14:saturation sat="0"/>
                    </a14:imgEffect>
                  </a14:imgLayer>
                </a14:imgProps>
              </a:ext>
              <a:ext uri="{28A0092B-C50C-407E-A947-70E740481C1C}">
                <a14:useLocalDpi xmlns:a14="http://schemas.microsoft.com/office/drawing/2010/main" val="0"/>
              </a:ext>
            </a:extLst>
          </a:blip>
          <a:srcRect r="82338"/>
          <a:stretch/>
        </p:blipFill>
        <p:spPr bwMode="auto">
          <a:xfrm>
            <a:off x="485785" y="2069312"/>
            <a:ext cx="588103" cy="1100126"/>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p:cNvPicPr>
            <a:picLocks noChangeAspect="1"/>
          </p:cNvPicPr>
          <p:nvPr/>
        </p:nvPicPr>
        <p:blipFill>
          <a:blip r:embed="rId5">
            <a:duotone>
              <a:schemeClr val="accent3">
                <a:shade val="45000"/>
                <a:satMod val="135000"/>
              </a:schemeClr>
              <a:prstClr val="white"/>
            </a:duotone>
          </a:blip>
          <a:stretch>
            <a:fillRect/>
          </a:stretch>
        </p:blipFill>
        <p:spPr>
          <a:xfrm>
            <a:off x="614273" y="1818695"/>
            <a:ext cx="2895721" cy="1601359"/>
          </a:xfrm>
          <a:prstGeom prst="rect">
            <a:avLst/>
          </a:prstGeom>
        </p:spPr>
      </p:pic>
    </p:spTree>
    <p:extLst>
      <p:ext uri="{BB962C8B-B14F-4D97-AF65-F5344CB8AC3E}">
        <p14:creationId xmlns:p14="http://schemas.microsoft.com/office/powerpoint/2010/main" val="2335093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789"/>
            <a:ext cx="3546300" cy="47799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a:r>
              <a:rPr lang="es" sz="3000" dirty="0">
                <a:solidFill>
                  <a:srgbClr val="FFFFFF"/>
                </a:solidFill>
                <a:latin typeface="Lato"/>
                <a:ea typeface="Lato"/>
                <a:cs typeface="Lato"/>
                <a:sym typeface="Lato"/>
              </a:rPr>
              <a:t>Model</a:t>
            </a:r>
          </a:p>
        </p:txBody>
      </p:sp>
      <p:sp>
        <p:nvSpPr>
          <p:cNvPr id="8" name="Shape 72"/>
          <p:cNvSpPr/>
          <p:nvPr/>
        </p:nvSpPr>
        <p:spPr>
          <a:xfrm>
            <a:off x="3815500" y="181789"/>
            <a:ext cx="5174100" cy="1542300"/>
          </a:xfrm>
          <a:prstGeom prst="rect">
            <a:avLst/>
          </a:prstGeom>
          <a:solidFill>
            <a:srgbClr val="FF0000"/>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n-US" sz="2400" dirty="0">
                <a:solidFill>
                  <a:srgbClr val="FFFFFF"/>
                </a:solidFill>
                <a:latin typeface="Lato"/>
                <a:ea typeface="Lato"/>
                <a:cs typeface="Lato"/>
                <a:sym typeface="Lato"/>
              </a:rPr>
              <a:t>Mills and hardwood demand</a:t>
            </a:r>
            <a:endParaRPr lang="es" sz="2400" dirty="0">
              <a:solidFill>
                <a:srgbClr val="FFFFFF"/>
              </a:solidFill>
              <a:latin typeface="Lato"/>
              <a:ea typeface="Lato"/>
              <a:cs typeface="Lato"/>
              <a:sym typeface="Lato"/>
            </a:endParaRPr>
          </a:p>
        </p:txBody>
      </p:sp>
      <p:sp>
        <p:nvSpPr>
          <p:cNvPr id="9" name="Shape 73"/>
          <p:cNvSpPr/>
          <p:nvPr/>
        </p:nvSpPr>
        <p:spPr>
          <a:xfrm>
            <a:off x="3815500" y="1800602"/>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algn="ctr"/>
            <a:r>
              <a:rPr lang="es-CL" sz="2400" dirty="0">
                <a:solidFill>
                  <a:srgbClr val="FFFFFF"/>
                </a:solidFill>
                <a:latin typeface="Lato"/>
                <a:ea typeface="Lato"/>
                <a:cs typeface="Lato"/>
                <a:sym typeface="Lato"/>
              </a:rPr>
              <a:t>Logging operations</a:t>
            </a:r>
          </a:p>
        </p:txBody>
      </p:sp>
      <p:sp>
        <p:nvSpPr>
          <p:cNvPr id="10" name="Shape 74"/>
          <p:cNvSpPr/>
          <p:nvPr/>
        </p:nvSpPr>
        <p:spPr>
          <a:xfrm>
            <a:off x="3815500" y="34193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s-CL" sz="2400" dirty="0" err="1">
                <a:solidFill>
                  <a:srgbClr val="FFFFFF"/>
                </a:solidFill>
                <a:latin typeface="Lato"/>
                <a:ea typeface="Lato"/>
                <a:cs typeface="Lato"/>
                <a:sym typeface="Lato"/>
              </a:rPr>
              <a:t>Trucks</a:t>
            </a:r>
            <a:r>
              <a:rPr lang="es-CL" sz="2400" dirty="0">
                <a:solidFill>
                  <a:srgbClr val="FFFFFF"/>
                </a:solidFill>
                <a:latin typeface="Lato"/>
                <a:ea typeface="Lato"/>
                <a:cs typeface="Lato"/>
                <a:sym typeface="Lato"/>
              </a:rPr>
              <a:t> and </a:t>
            </a:r>
            <a:r>
              <a:rPr lang="es-CL" sz="2400" dirty="0" err="1">
                <a:solidFill>
                  <a:srgbClr val="FFFFFF"/>
                </a:solidFill>
                <a:latin typeface="Lato"/>
                <a:ea typeface="Lato"/>
                <a:cs typeface="Lato"/>
                <a:sym typeface="Lato"/>
              </a:rPr>
              <a:t>wood</a:t>
            </a:r>
            <a:endParaRPr lang="en-US" sz="2400" dirty="0">
              <a:solidFill>
                <a:srgbClr val="FFFFFF"/>
              </a:solidFill>
              <a:latin typeface="Lato"/>
              <a:ea typeface="Lato"/>
              <a:cs typeface="Lato"/>
              <a:sym typeface="Lato"/>
            </a:endParaRPr>
          </a:p>
        </p:txBody>
      </p:sp>
      <p:pic>
        <p:nvPicPr>
          <p:cNvPr id="7" name="Picture 2" descr="Resultado de imagen de simio forward thinkin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ackgroundRemoval t="2667" b="89333" l="0" r="89868">
                        <a14:foregroundMark x1="20705" y1="33333" x2="21145" y2="26667"/>
                        <a14:foregroundMark x1="32159" y1="32000" x2="32159" y2="57333"/>
                        <a14:foregroundMark x1="32599" y1="20000" x2="32159" y2="17333"/>
                        <a14:foregroundMark x1="36564" y1="33333" x2="37004" y2="56000"/>
                        <a14:foregroundMark x1="53744" y1="32000" x2="54185" y2="56000"/>
                        <a14:foregroundMark x1="54626" y1="20000" x2="53744" y2="20000"/>
                        <a14:foregroundMark x1="60793" y1="30667" x2="57709" y2="38667"/>
                        <a14:backgroundMark x1="61674" y1="33333" x2="60352" y2="34667"/>
                        <a14:backgroundMark x1="35683" y1="16000" x2="29956" y2="17333"/>
                        <a14:backgroundMark x1="55066" y1="16000" x2="55066" y2="24000"/>
                      </a14:backgroundRemoval>
                    </a14:imgEffect>
                    <a14:imgEffect>
                      <a14:saturation sat="0"/>
                    </a14:imgEffect>
                  </a14:imgLayer>
                </a14:imgProps>
              </a:ext>
              <a:ext uri="{28A0092B-C50C-407E-A947-70E740481C1C}">
                <a14:useLocalDpi xmlns:a14="http://schemas.microsoft.com/office/drawing/2010/main" val="0"/>
              </a:ext>
            </a:extLst>
          </a:blip>
          <a:srcRect r="82338"/>
          <a:stretch/>
        </p:blipFill>
        <p:spPr bwMode="auto">
          <a:xfrm>
            <a:off x="485785" y="2069312"/>
            <a:ext cx="588103" cy="1100126"/>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p:cNvPicPr>
            <a:picLocks noChangeAspect="1"/>
          </p:cNvPicPr>
          <p:nvPr/>
        </p:nvPicPr>
        <p:blipFill>
          <a:blip r:embed="rId5">
            <a:duotone>
              <a:schemeClr val="accent3">
                <a:shade val="45000"/>
                <a:satMod val="135000"/>
              </a:schemeClr>
              <a:prstClr val="white"/>
            </a:duotone>
          </a:blip>
          <a:stretch>
            <a:fillRect/>
          </a:stretch>
        </p:blipFill>
        <p:spPr>
          <a:xfrm>
            <a:off x="614273" y="1818695"/>
            <a:ext cx="2895721" cy="1601359"/>
          </a:xfrm>
          <a:prstGeom prst="rect">
            <a:avLst/>
          </a:prstGeom>
        </p:spPr>
      </p:pic>
    </p:spTree>
    <p:extLst>
      <p:ext uri="{BB962C8B-B14F-4D97-AF65-F5344CB8AC3E}">
        <p14:creationId xmlns:p14="http://schemas.microsoft.com/office/powerpoint/2010/main" val="4278188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800"/>
            <a:ext cx="8870689" cy="47799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p:txBody>
      </p:sp>
      <p:pic>
        <p:nvPicPr>
          <p:cNvPr id="6" name="Imagen 5" descr="C:\Users\Daniel\AppData\Local\Microsoft\Windows\INetCacheContent.Word\bullshit.png"/>
          <p:cNvPicPr/>
          <p:nvPr/>
        </p:nvPicPr>
        <p:blipFill>
          <a:blip r:embed="rId3">
            <a:extLst>
              <a:ext uri="{28A0092B-C50C-407E-A947-70E740481C1C}">
                <a14:useLocalDpi xmlns:a14="http://schemas.microsoft.com/office/drawing/2010/main" val="0"/>
              </a:ext>
            </a:extLst>
          </a:blip>
          <a:srcRect/>
          <a:stretch>
            <a:fillRect/>
          </a:stretch>
        </p:blipFill>
        <p:spPr bwMode="auto">
          <a:xfrm>
            <a:off x="2147180" y="119062"/>
            <a:ext cx="4810125" cy="4905375"/>
          </a:xfrm>
          <a:prstGeom prst="rect">
            <a:avLst/>
          </a:prstGeom>
          <a:noFill/>
          <a:ln>
            <a:noFill/>
          </a:ln>
        </p:spPr>
      </p:pic>
    </p:spTree>
    <p:extLst>
      <p:ext uri="{BB962C8B-B14F-4D97-AF65-F5344CB8AC3E}">
        <p14:creationId xmlns:p14="http://schemas.microsoft.com/office/powerpoint/2010/main" val="2742558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789"/>
            <a:ext cx="3546300" cy="47799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a:r>
              <a:rPr lang="es" sz="3000" dirty="0">
                <a:solidFill>
                  <a:srgbClr val="FFFFFF"/>
                </a:solidFill>
                <a:latin typeface="Lato"/>
                <a:ea typeface="Lato"/>
                <a:cs typeface="Lato"/>
                <a:sym typeface="Lato"/>
              </a:rPr>
              <a:t>Model</a:t>
            </a:r>
          </a:p>
        </p:txBody>
      </p:sp>
      <p:sp>
        <p:nvSpPr>
          <p:cNvPr id="8" name="Shape 72"/>
          <p:cNvSpPr/>
          <p:nvPr/>
        </p:nvSpPr>
        <p:spPr>
          <a:xfrm>
            <a:off x="3815500" y="1817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n-US" sz="2400" dirty="0">
                <a:solidFill>
                  <a:srgbClr val="FFFFFF"/>
                </a:solidFill>
                <a:latin typeface="Lato"/>
                <a:ea typeface="Lato"/>
                <a:cs typeface="Lato"/>
                <a:sym typeface="Lato"/>
              </a:rPr>
              <a:t>Mills and hardwood demand</a:t>
            </a:r>
            <a:endParaRPr lang="es" sz="2400" dirty="0">
              <a:solidFill>
                <a:srgbClr val="FFFFFF"/>
              </a:solidFill>
              <a:latin typeface="Lato"/>
              <a:ea typeface="Lato"/>
              <a:cs typeface="Lato"/>
              <a:sym typeface="Lato"/>
            </a:endParaRPr>
          </a:p>
        </p:txBody>
      </p:sp>
      <p:sp>
        <p:nvSpPr>
          <p:cNvPr id="9" name="Shape 73"/>
          <p:cNvSpPr/>
          <p:nvPr/>
        </p:nvSpPr>
        <p:spPr>
          <a:xfrm>
            <a:off x="3815500" y="1800602"/>
            <a:ext cx="5174100" cy="1542300"/>
          </a:xfrm>
          <a:prstGeom prst="rect">
            <a:avLst/>
          </a:prstGeom>
          <a:solidFill>
            <a:srgbClr val="FF0000"/>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algn="ctr"/>
            <a:r>
              <a:rPr lang="es-CL" sz="2400" dirty="0">
                <a:solidFill>
                  <a:srgbClr val="FFFFFF"/>
                </a:solidFill>
                <a:latin typeface="Lato"/>
                <a:ea typeface="Lato"/>
                <a:cs typeface="Lato"/>
                <a:sym typeface="Lato"/>
              </a:rPr>
              <a:t>Logging operations</a:t>
            </a:r>
          </a:p>
        </p:txBody>
      </p:sp>
      <p:sp>
        <p:nvSpPr>
          <p:cNvPr id="10" name="Shape 74"/>
          <p:cNvSpPr/>
          <p:nvPr/>
        </p:nvSpPr>
        <p:spPr>
          <a:xfrm>
            <a:off x="3815500" y="34193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s-CL" sz="2400" dirty="0" err="1">
                <a:solidFill>
                  <a:srgbClr val="FFFFFF"/>
                </a:solidFill>
                <a:latin typeface="Lato"/>
                <a:ea typeface="Lato"/>
                <a:cs typeface="Lato"/>
                <a:sym typeface="Lato"/>
              </a:rPr>
              <a:t>Trucks</a:t>
            </a:r>
            <a:r>
              <a:rPr lang="es-CL" sz="2400" dirty="0">
                <a:solidFill>
                  <a:srgbClr val="FFFFFF"/>
                </a:solidFill>
                <a:latin typeface="Lato"/>
                <a:ea typeface="Lato"/>
                <a:cs typeface="Lato"/>
                <a:sym typeface="Lato"/>
              </a:rPr>
              <a:t> and </a:t>
            </a:r>
            <a:r>
              <a:rPr lang="es-CL" sz="2400" dirty="0" err="1">
                <a:solidFill>
                  <a:srgbClr val="FFFFFF"/>
                </a:solidFill>
                <a:latin typeface="Lato"/>
                <a:ea typeface="Lato"/>
                <a:cs typeface="Lato"/>
                <a:sym typeface="Lato"/>
              </a:rPr>
              <a:t>wood</a:t>
            </a:r>
            <a:endParaRPr lang="en-US" sz="2400" dirty="0">
              <a:solidFill>
                <a:srgbClr val="FFFFFF"/>
              </a:solidFill>
              <a:latin typeface="Lato"/>
              <a:ea typeface="Lato"/>
              <a:cs typeface="Lato"/>
              <a:sym typeface="Lato"/>
            </a:endParaRPr>
          </a:p>
        </p:txBody>
      </p:sp>
      <p:pic>
        <p:nvPicPr>
          <p:cNvPr id="7" name="Picture 2" descr="Resultado de imagen de simio forward thinkin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ackgroundRemoval t="2667" b="89333" l="0" r="89868">
                        <a14:foregroundMark x1="20705" y1="33333" x2="21145" y2="26667"/>
                        <a14:foregroundMark x1="32159" y1="32000" x2="32159" y2="57333"/>
                        <a14:foregroundMark x1="32599" y1="20000" x2="32159" y2="17333"/>
                        <a14:foregroundMark x1="36564" y1="33333" x2="37004" y2="56000"/>
                        <a14:foregroundMark x1="53744" y1="32000" x2="54185" y2="56000"/>
                        <a14:foregroundMark x1="54626" y1="20000" x2="53744" y2="20000"/>
                        <a14:foregroundMark x1="60793" y1="30667" x2="57709" y2="38667"/>
                        <a14:backgroundMark x1="61674" y1="33333" x2="60352" y2="34667"/>
                        <a14:backgroundMark x1="35683" y1="16000" x2="29956" y2="17333"/>
                        <a14:backgroundMark x1="55066" y1="16000" x2="55066" y2="24000"/>
                      </a14:backgroundRemoval>
                    </a14:imgEffect>
                    <a14:imgEffect>
                      <a14:saturation sat="0"/>
                    </a14:imgEffect>
                  </a14:imgLayer>
                </a14:imgProps>
              </a:ext>
              <a:ext uri="{28A0092B-C50C-407E-A947-70E740481C1C}">
                <a14:useLocalDpi xmlns:a14="http://schemas.microsoft.com/office/drawing/2010/main" val="0"/>
              </a:ext>
            </a:extLst>
          </a:blip>
          <a:srcRect r="82338"/>
          <a:stretch/>
        </p:blipFill>
        <p:spPr bwMode="auto">
          <a:xfrm>
            <a:off x="485785" y="2069312"/>
            <a:ext cx="588103" cy="1100126"/>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p:cNvPicPr>
            <a:picLocks noChangeAspect="1"/>
          </p:cNvPicPr>
          <p:nvPr/>
        </p:nvPicPr>
        <p:blipFill>
          <a:blip r:embed="rId5">
            <a:duotone>
              <a:schemeClr val="accent3">
                <a:shade val="45000"/>
                <a:satMod val="135000"/>
              </a:schemeClr>
              <a:prstClr val="white"/>
            </a:duotone>
          </a:blip>
          <a:stretch>
            <a:fillRect/>
          </a:stretch>
        </p:blipFill>
        <p:spPr>
          <a:xfrm>
            <a:off x="614273" y="1818695"/>
            <a:ext cx="2895721" cy="1601359"/>
          </a:xfrm>
          <a:prstGeom prst="rect">
            <a:avLst/>
          </a:prstGeom>
        </p:spPr>
      </p:pic>
    </p:spTree>
    <p:extLst>
      <p:ext uri="{BB962C8B-B14F-4D97-AF65-F5344CB8AC3E}">
        <p14:creationId xmlns:p14="http://schemas.microsoft.com/office/powerpoint/2010/main" val="3497549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3585010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800"/>
            <a:ext cx="8870689" cy="47799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p:txBody>
      </p:sp>
      <p:pic>
        <p:nvPicPr>
          <p:cNvPr id="6" name="Imagen 5"/>
          <p:cNvPicPr/>
          <p:nvPr/>
        </p:nvPicPr>
        <p:blipFill>
          <a:blip r:embed="rId3"/>
          <a:stretch>
            <a:fillRect/>
          </a:stretch>
        </p:blipFill>
        <p:spPr>
          <a:xfrm>
            <a:off x="2452687" y="762952"/>
            <a:ext cx="4238625" cy="3617595"/>
          </a:xfrm>
          <a:prstGeom prst="rect">
            <a:avLst/>
          </a:prstGeom>
        </p:spPr>
      </p:pic>
    </p:spTree>
    <p:extLst>
      <p:ext uri="{BB962C8B-B14F-4D97-AF65-F5344CB8AC3E}">
        <p14:creationId xmlns:p14="http://schemas.microsoft.com/office/powerpoint/2010/main" val="523285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789"/>
            <a:ext cx="3546300" cy="47799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a:r>
              <a:rPr lang="es" sz="3000" dirty="0">
                <a:solidFill>
                  <a:srgbClr val="FFFFFF"/>
                </a:solidFill>
                <a:latin typeface="Lato"/>
                <a:ea typeface="Lato"/>
                <a:cs typeface="Lato"/>
                <a:sym typeface="Lato"/>
              </a:rPr>
              <a:t>Model</a:t>
            </a:r>
          </a:p>
        </p:txBody>
      </p:sp>
      <p:sp>
        <p:nvSpPr>
          <p:cNvPr id="8" name="Shape 72"/>
          <p:cNvSpPr/>
          <p:nvPr/>
        </p:nvSpPr>
        <p:spPr>
          <a:xfrm>
            <a:off x="3815500" y="1817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n-US" sz="2400" dirty="0">
                <a:solidFill>
                  <a:srgbClr val="FFFFFF"/>
                </a:solidFill>
                <a:latin typeface="Lato"/>
                <a:ea typeface="Lato"/>
                <a:cs typeface="Lato"/>
                <a:sym typeface="Lato"/>
              </a:rPr>
              <a:t>Mills and hardwood demand</a:t>
            </a:r>
            <a:endParaRPr lang="es" sz="2400" dirty="0">
              <a:solidFill>
                <a:srgbClr val="FFFFFF"/>
              </a:solidFill>
              <a:latin typeface="Lato"/>
              <a:ea typeface="Lato"/>
              <a:cs typeface="Lato"/>
              <a:sym typeface="Lato"/>
            </a:endParaRPr>
          </a:p>
        </p:txBody>
      </p:sp>
      <p:sp>
        <p:nvSpPr>
          <p:cNvPr id="9" name="Shape 73"/>
          <p:cNvSpPr/>
          <p:nvPr/>
        </p:nvSpPr>
        <p:spPr>
          <a:xfrm>
            <a:off x="3815500" y="1800602"/>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algn="ctr"/>
            <a:r>
              <a:rPr lang="es-CL" sz="2400" dirty="0">
                <a:solidFill>
                  <a:srgbClr val="FFFFFF"/>
                </a:solidFill>
                <a:latin typeface="Lato"/>
                <a:ea typeface="Lato"/>
                <a:cs typeface="Lato"/>
                <a:sym typeface="Lato"/>
              </a:rPr>
              <a:t>Logging operations</a:t>
            </a:r>
          </a:p>
        </p:txBody>
      </p:sp>
      <p:sp>
        <p:nvSpPr>
          <p:cNvPr id="10" name="Shape 74"/>
          <p:cNvSpPr/>
          <p:nvPr/>
        </p:nvSpPr>
        <p:spPr>
          <a:xfrm>
            <a:off x="3815500" y="3419389"/>
            <a:ext cx="5174100" cy="1542300"/>
          </a:xfrm>
          <a:prstGeom prst="rect">
            <a:avLst/>
          </a:prstGeom>
          <a:solidFill>
            <a:srgbClr val="FF0000"/>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s-CL" sz="2400" dirty="0" err="1">
                <a:solidFill>
                  <a:srgbClr val="FFFFFF"/>
                </a:solidFill>
                <a:latin typeface="Lato"/>
                <a:ea typeface="Lato"/>
                <a:cs typeface="Lato"/>
                <a:sym typeface="Lato"/>
              </a:rPr>
              <a:t>Trucks</a:t>
            </a:r>
            <a:r>
              <a:rPr lang="es-CL" sz="2400" dirty="0">
                <a:solidFill>
                  <a:srgbClr val="FFFFFF"/>
                </a:solidFill>
                <a:latin typeface="Lato"/>
                <a:ea typeface="Lato"/>
                <a:cs typeface="Lato"/>
                <a:sym typeface="Lato"/>
              </a:rPr>
              <a:t> and </a:t>
            </a:r>
            <a:r>
              <a:rPr lang="es-CL" sz="2400" dirty="0" err="1">
                <a:solidFill>
                  <a:srgbClr val="FFFFFF"/>
                </a:solidFill>
                <a:latin typeface="Lato"/>
                <a:ea typeface="Lato"/>
                <a:cs typeface="Lato"/>
                <a:sym typeface="Lato"/>
              </a:rPr>
              <a:t>wood</a:t>
            </a:r>
            <a:endParaRPr lang="en-US" sz="2400" dirty="0">
              <a:solidFill>
                <a:srgbClr val="FFFFFF"/>
              </a:solidFill>
              <a:latin typeface="Lato"/>
              <a:ea typeface="Lato"/>
              <a:cs typeface="Lato"/>
              <a:sym typeface="Lato"/>
            </a:endParaRPr>
          </a:p>
        </p:txBody>
      </p:sp>
      <p:pic>
        <p:nvPicPr>
          <p:cNvPr id="7" name="Picture 2" descr="Resultado de imagen de simio forward thinkin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ackgroundRemoval t="2667" b="89333" l="0" r="89868">
                        <a14:foregroundMark x1="20705" y1="33333" x2="21145" y2="26667"/>
                        <a14:foregroundMark x1="32159" y1="32000" x2="32159" y2="57333"/>
                        <a14:foregroundMark x1="32599" y1="20000" x2="32159" y2="17333"/>
                        <a14:foregroundMark x1="36564" y1="33333" x2="37004" y2="56000"/>
                        <a14:foregroundMark x1="53744" y1="32000" x2="54185" y2="56000"/>
                        <a14:foregroundMark x1="54626" y1="20000" x2="53744" y2="20000"/>
                        <a14:foregroundMark x1="60793" y1="30667" x2="57709" y2="38667"/>
                        <a14:backgroundMark x1="61674" y1="33333" x2="60352" y2="34667"/>
                        <a14:backgroundMark x1="35683" y1="16000" x2="29956" y2="17333"/>
                        <a14:backgroundMark x1="55066" y1="16000" x2="55066" y2="24000"/>
                      </a14:backgroundRemoval>
                    </a14:imgEffect>
                    <a14:imgEffect>
                      <a14:saturation sat="0"/>
                    </a14:imgEffect>
                  </a14:imgLayer>
                </a14:imgProps>
              </a:ext>
              <a:ext uri="{28A0092B-C50C-407E-A947-70E740481C1C}">
                <a14:useLocalDpi xmlns:a14="http://schemas.microsoft.com/office/drawing/2010/main" val="0"/>
              </a:ext>
            </a:extLst>
          </a:blip>
          <a:srcRect r="82338"/>
          <a:stretch/>
        </p:blipFill>
        <p:spPr bwMode="auto">
          <a:xfrm>
            <a:off x="485785" y="2069312"/>
            <a:ext cx="588103" cy="1100126"/>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p:cNvPicPr>
            <a:picLocks noChangeAspect="1"/>
          </p:cNvPicPr>
          <p:nvPr/>
        </p:nvPicPr>
        <p:blipFill>
          <a:blip r:embed="rId5">
            <a:duotone>
              <a:schemeClr val="accent3">
                <a:shade val="45000"/>
                <a:satMod val="135000"/>
              </a:schemeClr>
              <a:prstClr val="white"/>
            </a:duotone>
          </a:blip>
          <a:stretch>
            <a:fillRect/>
          </a:stretch>
        </p:blipFill>
        <p:spPr>
          <a:xfrm>
            <a:off x="614273" y="1818695"/>
            <a:ext cx="2895721" cy="1601359"/>
          </a:xfrm>
          <a:prstGeom prst="rect">
            <a:avLst/>
          </a:prstGeom>
        </p:spPr>
      </p:pic>
    </p:spTree>
    <p:extLst>
      <p:ext uri="{BB962C8B-B14F-4D97-AF65-F5344CB8AC3E}">
        <p14:creationId xmlns:p14="http://schemas.microsoft.com/office/powerpoint/2010/main" val="126626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800"/>
            <a:ext cx="8870689" cy="47799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p:txBody>
      </p:sp>
      <p:pic>
        <p:nvPicPr>
          <p:cNvPr id="4" name="Imagen 3"/>
          <p:cNvPicPr>
            <a:picLocks noChangeAspect="1"/>
          </p:cNvPicPr>
          <p:nvPr/>
        </p:nvPicPr>
        <p:blipFill>
          <a:blip r:embed="rId3">
            <a:extLst>
              <a:ext uri="{BEBA8EAE-BF5A-486C-A8C5-ECC9F3942E4B}">
                <a14:imgProps xmlns:a14="http://schemas.microsoft.com/office/drawing/2010/main">
                  <a14:imgLayer r:embed="rId4">
                    <a14:imgEffect>
                      <a14:backgroundRemoval t="3003" b="89790" l="6138" r="89770">
                        <a14:foregroundMark x1="52685" y1="77778" x2="40665" y2="72973"/>
                      </a14:backgroundRemoval>
                    </a14:imgEffect>
                  </a14:imgLayer>
                </a14:imgProps>
              </a:ext>
            </a:extLst>
          </a:blip>
          <a:stretch>
            <a:fillRect/>
          </a:stretch>
        </p:blipFill>
        <p:spPr>
          <a:xfrm>
            <a:off x="493295" y="844817"/>
            <a:ext cx="4833937" cy="4116882"/>
          </a:xfrm>
          <a:prstGeom prst="rect">
            <a:avLst/>
          </a:prstGeom>
        </p:spPr>
      </p:pic>
      <p:pic>
        <p:nvPicPr>
          <p:cNvPr id="5" name="Imagen 4"/>
          <p:cNvPicPr>
            <a:picLocks noChangeAspect="1"/>
          </p:cNvPicPr>
          <p:nvPr/>
        </p:nvPicPr>
        <p:blipFill>
          <a:blip r:embed="rId5"/>
          <a:stretch>
            <a:fillRect/>
          </a:stretch>
        </p:blipFill>
        <p:spPr>
          <a:xfrm>
            <a:off x="4900486" y="461962"/>
            <a:ext cx="3800475" cy="4219575"/>
          </a:xfrm>
          <a:prstGeom prst="rect">
            <a:avLst/>
          </a:prstGeom>
        </p:spPr>
      </p:pic>
    </p:spTree>
    <p:extLst>
      <p:ext uri="{BB962C8B-B14F-4D97-AF65-F5344CB8AC3E}">
        <p14:creationId xmlns:p14="http://schemas.microsoft.com/office/powerpoint/2010/main" val="1528386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5" name="Imagen 4"/>
          <p:cNvPicPr>
            <a:picLocks noChangeAspect="1"/>
          </p:cNvPicPr>
          <p:nvPr/>
        </p:nvPicPr>
        <p:blipFill rotWithShape="1">
          <a:blip r:embed="rId3"/>
          <a:srcRect t="17965"/>
          <a:stretch/>
        </p:blipFill>
        <p:spPr>
          <a:xfrm rot="20139055">
            <a:off x="1286327" y="-26653"/>
            <a:ext cx="9150275" cy="5523865"/>
          </a:xfrm>
          <a:prstGeom prst="rect">
            <a:avLst/>
          </a:prstGeom>
        </p:spPr>
      </p:pic>
      <p:sp>
        <p:nvSpPr>
          <p:cNvPr id="81" name="Shape 81"/>
          <p:cNvSpPr/>
          <p:nvPr/>
        </p:nvSpPr>
        <p:spPr>
          <a:xfrm>
            <a:off x="0" y="4001700"/>
            <a:ext cx="9144000" cy="11418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 name="Shape 82"/>
          <p:cNvSpPr txBox="1"/>
          <p:nvPr/>
        </p:nvSpPr>
        <p:spPr>
          <a:xfrm>
            <a:off x="1304700" y="4213350"/>
            <a:ext cx="7839300" cy="718500"/>
          </a:xfrm>
          <a:prstGeom prst="rect">
            <a:avLst/>
          </a:prstGeom>
          <a:noFill/>
          <a:ln>
            <a:noFill/>
          </a:ln>
        </p:spPr>
        <p:txBody>
          <a:bodyPr lIns="91425" tIns="91425" rIns="91425" bIns="91425" anchor="t" anchorCtr="0">
            <a:noAutofit/>
          </a:bodyPr>
          <a:lstStyle/>
          <a:p>
            <a:pPr lvl="0" algn="r" rtl="0">
              <a:spcBef>
                <a:spcPts val="0"/>
              </a:spcBef>
              <a:buNone/>
            </a:pPr>
            <a:r>
              <a:rPr lang="es" sz="3600" dirty="0">
                <a:solidFill>
                  <a:srgbClr val="FFFFFF"/>
                </a:solidFill>
                <a:latin typeface="Lato"/>
                <a:ea typeface="Lato"/>
                <a:cs typeface="Lato"/>
                <a:sym typeface="Lato"/>
              </a:rPr>
              <a:t>Improved Conceptual Model</a:t>
            </a:r>
          </a:p>
        </p:txBody>
      </p:sp>
    </p:spTree>
    <p:extLst>
      <p:ext uri="{BB962C8B-B14F-4D97-AF65-F5344CB8AC3E}">
        <p14:creationId xmlns:p14="http://schemas.microsoft.com/office/powerpoint/2010/main" val="2628956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900" y="181800"/>
            <a:ext cx="3546300" cy="47799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r>
              <a:rPr lang="es" sz="3000" dirty="0">
                <a:solidFill>
                  <a:srgbClr val="FFFFFF"/>
                </a:solidFill>
                <a:latin typeface="Lato"/>
                <a:ea typeface="Lato"/>
                <a:cs typeface="Lato"/>
                <a:sym typeface="Lato"/>
              </a:rPr>
              <a:t>Improved model</a:t>
            </a:r>
          </a:p>
        </p:txBody>
      </p:sp>
      <p:sp>
        <p:nvSpPr>
          <p:cNvPr id="72" name="Shape 72"/>
          <p:cNvSpPr/>
          <p:nvPr/>
        </p:nvSpPr>
        <p:spPr>
          <a:xfrm>
            <a:off x="3815500" y="1817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s-CL" sz="2400" dirty="0" err="1">
                <a:solidFill>
                  <a:srgbClr val="FFFFFF"/>
                </a:solidFill>
                <a:latin typeface="Lato"/>
                <a:ea typeface="Lato"/>
                <a:cs typeface="Lato"/>
                <a:sym typeface="Lato"/>
              </a:rPr>
              <a:t>Improvements</a:t>
            </a:r>
            <a:r>
              <a:rPr lang="es-CL" sz="2400" dirty="0">
                <a:solidFill>
                  <a:srgbClr val="FFFFFF"/>
                </a:solidFill>
                <a:latin typeface="Lato"/>
                <a:ea typeface="Lato"/>
                <a:cs typeface="Lato"/>
                <a:sym typeface="Lato"/>
              </a:rPr>
              <a:t> in </a:t>
            </a:r>
            <a:r>
              <a:rPr lang="es-CL" sz="2400" dirty="0" err="1">
                <a:solidFill>
                  <a:srgbClr val="FFFFFF"/>
                </a:solidFill>
                <a:latin typeface="Lato"/>
                <a:ea typeface="Lato"/>
                <a:cs typeface="Lato"/>
                <a:sym typeface="Lato"/>
              </a:rPr>
              <a:t>storage</a:t>
            </a:r>
            <a:r>
              <a:rPr lang="es-CL" sz="2400" dirty="0">
                <a:solidFill>
                  <a:srgbClr val="FFFFFF"/>
                </a:solidFill>
                <a:latin typeface="Lato"/>
                <a:ea typeface="Lato"/>
                <a:cs typeface="Lato"/>
                <a:sym typeface="Lato"/>
              </a:rPr>
              <a:t> </a:t>
            </a:r>
            <a:r>
              <a:rPr lang="es-CL" sz="2400" dirty="0" err="1">
                <a:solidFill>
                  <a:srgbClr val="FFFFFF"/>
                </a:solidFill>
                <a:latin typeface="Lato"/>
                <a:ea typeface="Lato"/>
                <a:cs typeface="Lato"/>
                <a:sym typeface="Lato"/>
              </a:rPr>
              <a:t>costs</a:t>
            </a:r>
            <a:endParaRPr lang="es" sz="2400" dirty="0">
              <a:solidFill>
                <a:srgbClr val="FFFFFF"/>
              </a:solidFill>
              <a:latin typeface="Lato"/>
              <a:ea typeface="Lato"/>
              <a:cs typeface="Lato"/>
              <a:sym typeface="Lato"/>
            </a:endParaRPr>
          </a:p>
        </p:txBody>
      </p:sp>
      <p:sp>
        <p:nvSpPr>
          <p:cNvPr id="73" name="Shape 73"/>
          <p:cNvSpPr/>
          <p:nvPr/>
        </p:nvSpPr>
        <p:spPr>
          <a:xfrm>
            <a:off x="3815500" y="1800602"/>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algn="ctr"/>
            <a:r>
              <a:rPr lang="es" sz="2400" dirty="0">
                <a:solidFill>
                  <a:srgbClr val="FFFFFF"/>
                </a:solidFill>
                <a:latin typeface="Lato"/>
                <a:ea typeface="Lato"/>
                <a:cs typeface="Lato"/>
                <a:sym typeface="Lato"/>
              </a:rPr>
              <a:t>Improvements in transport costs</a:t>
            </a:r>
          </a:p>
        </p:txBody>
      </p:sp>
      <p:sp>
        <p:nvSpPr>
          <p:cNvPr id="74" name="Shape 74"/>
          <p:cNvSpPr/>
          <p:nvPr/>
        </p:nvSpPr>
        <p:spPr>
          <a:xfrm>
            <a:off x="3815500" y="34193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s-CL" sz="2400" dirty="0">
                <a:solidFill>
                  <a:srgbClr val="FFFFFF"/>
                </a:solidFill>
                <a:latin typeface="Lato"/>
                <a:ea typeface="Lato"/>
                <a:cs typeface="Lato"/>
                <a:sym typeface="Lato"/>
              </a:rPr>
              <a:t>Stockout prevention</a:t>
            </a:r>
            <a:endParaRPr lang="en-US" sz="2400" dirty="0">
              <a:solidFill>
                <a:srgbClr val="FFFFFF"/>
              </a:solidFill>
              <a:latin typeface="Lato"/>
              <a:ea typeface="Lato"/>
              <a:cs typeface="Lato"/>
              <a:sym typeface="Lato"/>
            </a:endParaRPr>
          </a:p>
        </p:txBody>
      </p:sp>
      <p:pic>
        <p:nvPicPr>
          <p:cNvPr id="2" name="Imagen 1"/>
          <p:cNvPicPr>
            <a:picLocks noChangeAspect="1"/>
          </p:cNvPicPr>
          <p:nvPr/>
        </p:nvPicPr>
        <p:blipFill rotWithShape="1">
          <a:blip r:embed="rId3">
            <a:duotone>
              <a:schemeClr val="bg2">
                <a:shade val="45000"/>
                <a:satMod val="135000"/>
              </a:schemeClr>
              <a:prstClr val="white"/>
            </a:duotone>
          </a:blip>
          <a:srcRect b="29081"/>
          <a:stretch/>
        </p:blipFill>
        <p:spPr>
          <a:xfrm>
            <a:off x="-681700" y="172328"/>
            <a:ext cx="5143500" cy="3647698"/>
          </a:xfrm>
          <a:prstGeom prst="rect">
            <a:avLst/>
          </a:prstGeom>
        </p:spPr>
      </p:pic>
    </p:spTree>
    <p:extLst>
      <p:ext uri="{BB962C8B-B14F-4D97-AF65-F5344CB8AC3E}">
        <p14:creationId xmlns:p14="http://schemas.microsoft.com/office/powerpoint/2010/main" val="2282371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900" y="181800"/>
            <a:ext cx="3546300" cy="47799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r>
              <a:rPr lang="es" sz="3000" dirty="0">
                <a:solidFill>
                  <a:srgbClr val="FFFFFF"/>
                </a:solidFill>
                <a:latin typeface="Lato"/>
                <a:ea typeface="Lato"/>
                <a:cs typeface="Lato"/>
                <a:sym typeface="Lato"/>
              </a:rPr>
              <a:t>Improved model</a:t>
            </a:r>
          </a:p>
        </p:txBody>
      </p:sp>
      <p:sp>
        <p:nvSpPr>
          <p:cNvPr id="72" name="Shape 72"/>
          <p:cNvSpPr/>
          <p:nvPr/>
        </p:nvSpPr>
        <p:spPr>
          <a:xfrm>
            <a:off x="3815500" y="181789"/>
            <a:ext cx="5174100" cy="1542300"/>
          </a:xfrm>
          <a:prstGeom prst="rect">
            <a:avLst/>
          </a:prstGeom>
          <a:solidFill>
            <a:srgbClr val="FF0000"/>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s-CL" sz="2400" dirty="0" err="1">
                <a:solidFill>
                  <a:srgbClr val="FFFFFF"/>
                </a:solidFill>
                <a:latin typeface="Lato"/>
                <a:ea typeface="Lato"/>
                <a:cs typeface="Lato"/>
                <a:sym typeface="Lato"/>
              </a:rPr>
              <a:t>Improvements</a:t>
            </a:r>
            <a:r>
              <a:rPr lang="es-CL" sz="2400" dirty="0">
                <a:solidFill>
                  <a:srgbClr val="FFFFFF"/>
                </a:solidFill>
                <a:latin typeface="Lato"/>
                <a:ea typeface="Lato"/>
                <a:cs typeface="Lato"/>
                <a:sym typeface="Lato"/>
              </a:rPr>
              <a:t> in </a:t>
            </a:r>
            <a:r>
              <a:rPr lang="es-CL" sz="2400" dirty="0" err="1">
                <a:solidFill>
                  <a:srgbClr val="FFFFFF"/>
                </a:solidFill>
                <a:latin typeface="Lato"/>
                <a:ea typeface="Lato"/>
                <a:cs typeface="Lato"/>
                <a:sym typeface="Lato"/>
              </a:rPr>
              <a:t>storage</a:t>
            </a:r>
            <a:r>
              <a:rPr lang="es-CL" sz="2400" dirty="0">
                <a:solidFill>
                  <a:srgbClr val="FFFFFF"/>
                </a:solidFill>
                <a:latin typeface="Lato"/>
                <a:ea typeface="Lato"/>
                <a:cs typeface="Lato"/>
                <a:sym typeface="Lato"/>
              </a:rPr>
              <a:t> </a:t>
            </a:r>
            <a:r>
              <a:rPr lang="es-CL" sz="2400" dirty="0" err="1">
                <a:solidFill>
                  <a:srgbClr val="FFFFFF"/>
                </a:solidFill>
                <a:latin typeface="Lato"/>
                <a:ea typeface="Lato"/>
                <a:cs typeface="Lato"/>
                <a:sym typeface="Lato"/>
              </a:rPr>
              <a:t>costs</a:t>
            </a:r>
            <a:endParaRPr lang="es" sz="2400" dirty="0">
              <a:solidFill>
                <a:srgbClr val="FFFFFF"/>
              </a:solidFill>
              <a:latin typeface="Lato"/>
              <a:ea typeface="Lato"/>
              <a:cs typeface="Lato"/>
              <a:sym typeface="Lato"/>
            </a:endParaRPr>
          </a:p>
        </p:txBody>
      </p:sp>
      <p:sp>
        <p:nvSpPr>
          <p:cNvPr id="73" name="Shape 73"/>
          <p:cNvSpPr/>
          <p:nvPr/>
        </p:nvSpPr>
        <p:spPr>
          <a:xfrm>
            <a:off x="3815500" y="1800602"/>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algn="ctr"/>
            <a:r>
              <a:rPr lang="es" sz="2400" dirty="0">
                <a:solidFill>
                  <a:srgbClr val="FFFFFF"/>
                </a:solidFill>
                <a:latin typeface="Lato"/>
                <a:ea typeface="Lato"/>
                <a:cs typeface="Lato"/>
                <a:sym typeface="Lato"/>
              </a:rPr>
              <a:t>Improvements in transport costs</a:t>
            </a:r>
          </a:p>
        </p:txBody>
      </p:sp>
      <p:sp>
        <p:nvSpPr>
          <p:cNvPr id="74" name="Shape 74"/>
          <p:cNvSpPr/>
          <p:nvPr/>
        </p:nvSpPr>
        <p:spPr>
          <a:xfrm>
            <a:off x="3815500" y="34193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s-CL" sz="2400" dirty="0">
                <a:solidFill>
                  <a:srgbClr val="FFFFFF"/>
                </a:solidFill>
                <a:latin typeface="Lato"/>
                <a:ea typeface="Lato"/>
                <a:cs typeface="Lato"/>
                <a:sym typeface="Lato"/>
              </a:rPr>
              <a:t>Stockout prevention</a:t>
            </a:r>
            <a:endParaRPr lang="en-US" sz="2400" dirty="0">
              <a:solidFill>
                <a:srgbClr val="FFFFFF"/>
              </a:solidFill>
              <a:latin typeface="Lato"/>
              <a:ea typeface="Lato"/>
              <a:cs typeface="Lato"/>
              <a:sym typeface="Lato"/>
            </a:endParaRPr>
          </a:p>
        </p:txBody>
      </p:sp>
      <p:pic>
        <p:nvPicPr>
          <p:cNvPr id="2" name="Imagen 1"/>
          <p:cNvPicPr>
            <a:picLocks noChangeAspect="1"/>
          </p:cNvPicPr>
          <p:nvPr/>
        </p:nvPicPr>
        <p:blipFill rotWithShape="1">
          <a:blip r:embed="rId3">
            <a:duotone>
              <a:schemeClr val="bg2">
                <a:shade val="45000"/>
                <a:satMod val="135000"/>
              </a:schemeClr>
              <a:prstClr val="white"/>
            </a:duotone>
          </a:blip>
          <a:srcRect b="29081"/>
          <a:stretch/>
        </p:blipFill>
        <p:spPr>
          <a:xfrm>
            <a:off x="-681700" y="172328"/>
            <a:ext cx="5143500" cy="3647698"/>
          </a:xfrm>
          <a:prstGeom prst="rect">
            <a:avLst/>
          </a:prstGeom>
        </p:spPr>
      </p:pic>
    </p:spTree>
    <p:extLst>
      <p:ext uri="{BB962C8B-B14F-4D97-AF65-F5344CB8AC3E}">
        <p14:creationId xmlns:p14="http://schemas.microsoft.com/office/powerpoint/2010/main" val="2663289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800"/>
            <a:ext cx="8870689" cy="47799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p:txBody>
      </p:sp>
      <p:pic>
        <p:nvPicPr>
          <p:cNvPr id="4" name="Imagen 3" descr="C:\Users\Daniel\AppData\Local\Microsoft\Windows\INetCacheContent.Word\Captura.png"/>
          <p:cNvPicPr/>
          <p:nvPr/>
        </p:nvPicPr>
        <p:blipFill>
          <a:blip r:embed="rId3">
            <a:extLst>
              <a:ext uri="{28A0092B-C50C-407E-A947-70E740481C1C}">
                <a14:useLocalDpi xmlns:a14="http://schemas.microsoft.com/office/drawing/2010/main" val="0"/>
              </a:ext>
            </a:extLst>
          </a:blip>
          <a:srcRect/>
          <a:stretch>
            <a:fillRect/>
          </a:stretch>
        </p:blipFill>
        <p:spPr bwMode="auto">
          <a:xfrm>
            <a:off x="1824037" y="1217295"/>
            <a:ext cx="5495925" cy="2708910"/>
          </a:xfrm>
          <a:prstGeom prst="rect">
            <a:avLst/>
          </a:prstGeom>
          <a:noFill/>
          <a:ln>
            <a:noFill/>
          </a:ln>
        </p:spPr>
      </p:pic>
    </p:spTree>
    <p:extLst>
      <p:ext uri="{BB962C8B-B14F-4D97-AF65-F5344CB8AC3E}">
        <p14:creationId xmlns:p14="http://schemas.microsoft.com/office/powerpoint/2010/main" val="3867012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800"/>
            <a:ext cx="8870689" cy="47799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p:txBody>
      </p:sp>
      <p:pic>
        <p:nvPicPr>
          <p:cNvPr id="5" name="Imagen 4" descr="C:\Users\Daniel\AppData\Local\Microsoft\Windows\INetCacheContent.Word\figure_5.png"/>
          <p:cNvPicPr/>
          <p:nvPr/>
        </p:nvPicPr>
        <p:blipFill>
          <a:blip r:embed="rId3">
            <a:extLst>
              <a:ext uri="{28A0092B-C50C-407E-A947-70E740481C1C}">
                <a14:useLocalDpi xmlns:a14="http://schemas.microsoft.com/office/drawing/2010/main" val="0"/>
              </a:ext>
            </a:extLst>
          </a:blip>
          <a:srcRect/>
          <a:stretch>
            <a:fillRect/>
          </a:stretch>
        </p:blipFill>
        <p:spPr bwMode="auto">
          <a:xfrm>
            <a:off x="2447290" y="976312"/>
            <a:ext cx="4249420" cy="3190875"/>
          </a:xfrm>
          <a:prstGeom prst="rect">
            <a:avLst/>
          </a:prstGeom>
          <a:noFill/>
          <a:ln>
            <a:noFill/>
          </a:ln>
        </p:spPr>
      </p:pic>
    </p:spTree>
    <p:extLst>
      <p:ext uri="{BB962C8B-B14F-4D97-AF65-F5344CB8AC3E}">
        <p14:creationId xmlns:p14="http://schemas.microsoft.com/office/powerpoint/2010/main" val="434474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900" y="181800"/>
            <a:ext cx="3546300" cy="47799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r>
              <a:rPr lang="es" sz="3000" dirty="0">
                <a:solidFill>
                  <a:srgbClr val="FFFFFF"/>
                </a:solidFill>
                <a:latin typeface="Lato"/>
                <a:ea typeface="Lato"/>
                <a:cs typeface="Lato"/>
                <a:sym typeface="Lato"/>
              </a:rPr>
              <a:t>Improved model</a:t>
            </a:r>
          </a:p>
        </p:txBody>
      </p:sp>
      <p:sp>
        <p:nvSpPr>
          <p:cNvPr id="72" name="Shape 72"/>
          <p:cNvSpPr/>
          <p:nvPr/>
        </p:nvSpPr>
        <p:spPr>
          <a:xfrm>
            <a:off x="3815500" y="1817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s-CL" sz="2400" dirty="0" err="1">
                <a:solidFill>
                  <a:srgbClr val="FFFFFF"/>
                </a:solidFill>
                <a:latin typeface="Lato"/>
                <a:ea typeface="Lato"/>
                <a:cs typeface="Lato"/>
                <a:sym typeface="Lato"/>
              </a:rPr>
              <a:t>Improvements</a:t>
            </a:r>
            <a:r>
              <a:rPr lang="es-CL" sz="2400" dirty="0">
                <a:solidFill>
                  <a:srgbClr val="FFFFFF"/>
                </a:solidFill>
                <a:latin typeface="Lato"/>
                <a:ea typeface="Lato"/>
                <a:cs typeface="Lato"/>
                <a:sym typeface="Lato"/>
              </a:rPr>
              <a:t> in </a:t>
            </a:r>
            <a:r>
              <a:rPr lang="es-CL" sz="2400" dirty="0" err="1">
                <a:solidFill>
                  <a:srgbClr val="FFFFFF"/>
                </a:solidFill>
                <a:latin typeface="Lato"/>
                <a:ea typeface="Lato"/>
                <a:cs typeface="Lato"/>
                <a:sym typeface="Lato"/>
              </a:rPr>
              <a:t>storage</a:t>
            </a:r>
            <a:r>
              <a:rPr lang="es-CL" sz="2400" dirty="0">
                <a:solidFill>
                  <a:srgbClr val="FFFFFF"/>
                </a:solidFill>
                <a:latin typeface="Lato"/>
                <a:ea typeface="Lato"/>
                <a:cs typeface="Lato"/>
                <a:sym typeface="Lato"/>
              </a:rPr>
              <a:t> </a:t>
            </a:r>
            <a:r>
              <a:rPr lang="es-CL" sz="2400" dirty="0" err="1">
                <a:solidFill>
                  <a:srgbClr val="FFFFFF"/>
                </a:solidFill>
                <a:latin typeface="Lato"/>
                <a:ea typeface="Lato"/>
                <a:cs typeface="Lato"/>
                <a:sym typeface="Lato"/>
              </a:rPr>
              <a:t>costs</a:t>
            </a:r>
            <a:endParaRPr lang="es" sz="2400" dirty="0">
              <a:solidFill>
                <a:srgbClr val="FFFFFF"/>
              </a:solidFill>
              <a:latin typeface="Lato"/>
              <a:ea typeface="Lato"/>
              <a:cs typeface="Lato"/>
              <a:sym typeface="Lato"/>
            </a:endParaRPr>
          </a:p>
        </p:txBody>
      </p:sp>
      <p:sp>
        <p:nvSpPr>
          <p:cNvPr id="73" name="Shape 73"/>
          <p:cNvSpPr/>
          <p:nvPr/>
        </p:nvSpPr>
        <p:spPr>
          <a:xfrm>
            <a:off x="3815500" y="1800602"/>
            <a:ext cx="5174100" cy="1542300"/>
          </a:xfrm>
          <a:prstGeom prst="rect">
            <a:avLst/>
          </a:prstGeom>
          <a:solidFill>
            <a:srgbClr val="FF0000"/>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algn="ctr"/>
            <a:r>
              <a:rPr lang="es" sz="2400" dirty="0">
                <a:solidFill>
                  <a:srgbClr val="FFFFFF"/>
                </a:solidFill>
                <a:latin typeface="Lato"/>
                <a:ea typeface="Lato"/>
                <a:cs typeface="Lato"/>
                <a:sym typeface="Lato"/>
              </a:rPr>
              <a:t>Improvements in transport costs</a:t>
            </a:r>
          </a:p>
        </p:txBody>
      </p:sp>
      <p:sp>
        <p:nvSpPr>
          <p:cNvPr id="74" name="Shape 74"/>
          <p:cNvSpPr/>
          <p:nvPr/>
        </p:nvSpPr>
        <p:spPr>
          <a:xfrm>
            <a:off x="3815500" y="34193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s-CL" sz="2400" dirty="0">
                <a:solidFill>
                  <a:srgbClr val="FFFFFF"/>
                </a:solidFill>
                <a:latin typeface="Lato"/>
                <a:ea typeface="Lato"/>
                <a:cs typeface="Lato"/>
                <a:sym typeface="Lato"/>
              </a:rPr>
              <a:t>Stockout prevention</a:t>
            </a:r>
            <a:endParaRPr lang="en-US" sz="2400" dirty="0">
              <a:solidFill>
                <a:srgbClr val="FFFFFF"/>
              </a:solidFill>
              <a:latin typeface="Lato"/>
              <a:ea typeface="Lato"/>
              <a:cs typeface="Lato"/>
              <a:sym typeface="Lato"/>
            </a:endParaRPr>
          </a:p>
        </p:txBody>
      </p:sp>
      <p:pic>
        <p:nvPicPr>
          <p:cNvPr id="2" name="Imagen 1"/>
          <p:cNvPicPr>
            <a:picLocks noChangeAspect="1"/>
          </p:cNvPicPr>
          <p:nvPr/>
        </p:nvPicPr>
        <p:blipFill rotWithShape="1">
          <a:blip r:embed="rId3">
            <a:duotone>
              <a:schemeClr val="bg2">
                <a:shade val="45000"/>
                <a:satMod val="135000"/>
              </a:schemeClr>
              <a:prstClr val="white"/>
            </a:duotone>
          </a:blip>
          <a:srcRect b="29081"/>
          <a:stretch/>
        </p:blipFill>
        <p:spPr>
          <a:xfrm>
            <a:off x="-681700" y="172328"/>
            <a:ext cx="5143500" cy="3647698"/>
          </a:xfrm>
          <a:prstGeom prst="rect">
            <a:avLst/>
          </a:prstGeom>
        </p:spPr>
      </p:pic>
    </p:spTree>
    <p:extLst>
      <p:ext uri="{BB962C8B-B14F-4D97-AF65-F5344CB8AC3E}">
        <p14:creationId xmlns:p14="http://schemas.microsoft.com/office/powerpoint/2010/main" val="23679987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800"/>
            <a:ext cx="8870689" cy="47799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p:txBody>
      </p:sp>
      <p:pic>
        <p:nvPicPr>
          <p:cNvPr id="6" name="Imagen 5"/>
          <p:cNvPicPr/>
          <p:nvPr/>
        </p:nvPicPr>
        <p:blipFill>
          <a:blip r:embed="rId3"/>
          <a:stretch>
            <a:fillRect/>
          </a:stretch>
        </p:blipFill>
        <p:spPr>
          <a:xfrm>
            <a:off x="2433637" y="899795"/>
            <a:ext cx="4276725" cy="3343910"/>
          </a:xfrm>
          <a:prstGeom prst="rect">
            <a:avLst/>
          </a:prstGeom>
        </p:spPr>
      </p:pic>
    </p:spTree>
    <p:extLst>
      <p:ext uri="{BB962C8B-B14F-4D97-AF65-F5344CB8AC3E}">
        <p14:creationId xmlns:p14="http://schemas.microsoft.com/office/powerpoint/2010/main" val="3564010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31450047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800"/>
            <a:ext cx="8870689" cy="47799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p:txBody>
      </p:sp>
      <p:pic>
        <p:nvPicPr>
          <p:cNvPr id="4" name="Picture 12"/>
          <p:cNvPicPr/>
          <p:nvPr/>
        </p:nvPicPr>
        <p:blipFill>
          <a:blip r:embed="rId3">
            <a:extLst>
              <a:ext uri="{28A0092B-C50C-407E-A947-70E740481C1C}">
                <a14:useLocalDpi xmlns:a14="http://schemas.microsoft.com/office/drawing/2010/main" val="0"/>
              </a:ext>
            </a:extLst>
          </a:blip>
          <a:stretch>
            <a:fillRect/>
          </a:stretch>
        </p:blipFill>
        <p:spPr>
          <a:xfrm>
            <a:off x="1766679" y="797441"/>
            <a:ext cx="5571128" cy="3176920"/>
          </a:xfrm>
          <a:prstGeom prst="rect">
            <a:avLst/>
          </a:prstGeom>
        </p:spPr>
      </p:pic>
    </p:spTree>
    <p:extLst>
      <p:ext uri="{BB962C8B-B14F-4D97-AF65-F5344CB8AC3E}">
        <p14:creationId xmlns:p14="http://schemas.microsoft.com/office/powerpoint/2010/main" val="3656206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900" y="181800"/>
            <a:ext cx="3546300" cy="47799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r>
              <a:rPr lang="es" sz="3000" dirty="0">
                <a:solidFill>
                  <a:srgbClr val="FFFFFF"/>
                </a:solidFill>
                <a:latin typeface="Lato"/>
                <a:ea typeface="Lato"/>
                <a:cs typeface="Lato"/>
                <a:sym typeface="Lato"/>
              </a:rPr>
              <a:t>Improved model</a:t>
            </a:r>
          </a:p>
        </p:txBody>
      </p:sp>
      <p:sp>
        <p:nvSpPr>
          <p:cNvPr id="72" name="Shape 72"/>
          <p:cNvSpPr/>
          <p:nvPr/>
        </p:nvSpPr>
        <p:spPr>
          <a:xfrm>
            <a:off x="3815500" y="1817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s-CL" sz="2400" dirty="0" err="1">
                <a:solidFill>
                  <a:srgbClr val="FFFFFF"/>
                </a:solidFill>
                <a:latin typeface="Lato"/>
                <a:ea typeface="Lato"/>
                <a:cs typeface="Lato"/>
                <a:sym typeface="Lato"/>
              </a:rPr>
              <a:t>Improvements</a:t>
            </a:r>
            <a:r>
              <a:rPr lang="es-CL" sz="2400" dirty="0">
                <a:solidFill>
                  <a:srgbClr val="FFFFFF"/>
                </a:solidFill>
                <a:latin typeface="Lato"/>
                <a:ea typeface="Lato"/>
                <a:cs typeface="Lato"/>
                <a:sym typeface="Lato"/>
              </a:rPr>
              <a:t> in </a:t>
            </a:r>
            <a:r>
              <a:rPr lang="es-CL" sz="2400" dirty="0" err="1">
                <a:solidFill>
                  <a:srgbClr val="FFFFFF"/>
                </a:solidFill>
                <a:latin typeface="Lato"/>
                <a:ea typeface="Lato"/>
                <a:cs typeface="Lato"/>
                <a:sym typeface="Lato"/>
              </a:rPr>
              <a:t>storage</a:t>
            </a:r>
            <a:r>
              <a:rPr lang="es-CL" sz="2400" dirty="0">
                <a:solidFill>
                  <a:srgbClr val="FFFFFF"/>
                </a:solidFill>
                <a:latin typeface="Lato"/>
                <a:ea typeface="Lato"/>
                <a:cs typeface="Lato"/>
                <a:sym typeface="Lato"/>
              </a:rPr>
              <a:t> </a:t>
            </a:r>
            <a:r>
              <a:rPr lang="es-CL" sz="2400" dirty="0" err="1">
                <a:solidFill>
                  <a:srgbClr val="FFFFFF"/>
                </a:solidFill>
                <a:latin typeface="Lato"/>
                <a:ea typeface="Lato"/>
                <a:cs typeface="Lato"/>
                <a:sym typeface="Lato"/>
              </a:rPr>
              <a:t>costs</a:t>
            </a:r>
            <a:endParaRPr lang="es" sz="2400" dirty="0">
              <a:solidFill>
                <a:srgbClr val="FFFFFF"/>
              </a:solidFill>
              <a:latin typeface="Lato"/>
              <a:ea typeface="Lato"/>
              <a:cs typeface="Lato"/>
              <a:sym typeface="Lato"/>
            </a:endParaRPr>
          </a:p>
        </p:txBody>
      </p:sp>
      <p:sp>
        <p:nvSpPr>
          <p:cNvPr id="73" name="Shape 73"/>
          <p:cNvSpPr/>
          <p:nvPr/>
        </p:nvSpPr>
        <p:spPr>
          <a:xfrm>
            <a:off x="3815500" y="1800602"/>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algn="ctr"/>
            <a:r>
              <a:rPr lang="es" sz="2400" dirty="0">
                <a:solidFill>
                  <a:srgbClr val="FFFFFF"/>
                </a:solidFill>
                <a:latin typeface="Lato"/>
                <a:ea typeface="Lato"/>
                <a:cs typeface="Lato"/>
                <a:sym typeface="Lato"/>
              </a:rPr>
              <a:t>Improvements in transport costs</a:t>
            </a:r>
          </a:p>
        </p:txBody>
      </p:sp>
      <p:sp>
        <p:nvSpPr>
          <p:cNvPr id="74" name="Shape 74"/>
          <p:cNvSpPr/>
          <p:nvPr/>
        </p:nvSpPr>
        <p:spPr>
          <a:xfrm>
            <a:off x="3815500" y="3419389"/>
            <a:ext cx="5174100" cy="1542300"/>
          </a:xfrm>
          <a:prstGeom prst="rect">
            <a:avLst/>
          </a:prstGeom>
          <a:solidFill>
            <a:srgbClr val="FF0000"/>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s-CL" sz="2400" dirty="0">
                <a:solidFill>
                  <a:srgbClr val="FFFFFF"/>
                </a:solidFill>
                <a:latin typeface="Lato"/>
                <a:ea typeface="Lato"/>
                <a:cs typeface="Lato"/>
                <a:sym typeface="Lato"/>
              </a:rPr>
              <a:t>Stockout prevention</a:t>
            </a:r>
            <a:endParaRPr lang="en-US" sz="2400" dirty="0">
              <a:solidFill>
                <a:srgbClr val="FFFFFF"/>
              </a:solidFill>
              <a:latin typeface="Lato"/>
              <a:ea typeface="Lato"/>
              <a:cs typeface="Lato"/>
              <a:sym typeface="Lato"/>
            </a:endParaRPr>
          </a:p>
        </p:txBody>
      </p:sp>
      <p:pic>
        <p:nvPicPr>
          <p:cNvPr id="2" name="Imagen 1"/>
          <p:cNvPicPr>
            <a:picLocks noChangeAspect="1"/>
          </p:cNvPicPr>
          <p:nvPr/>
        </p:nvPicPr>
        <p:blipFill rotWithShape="1">
          <a:blip r:embed="rId3">
            <a:duotone>
              <a:schemeClr val="bg2">
                <a:shade val="45000"/>
                <a:satMod val="135000"/>
              </a:schemeClr>
              <a:prstClr val="white"/>
            </a:duotone>
          </a:blip>
          <a:srcRect b="29081"/>
          <a:stretch/>
        </p:blipFill>
        <p:spPr>
          <a:xfrm>
            <a:off x="-681700" y="172328"/>
            <a:ext cx="5143500" cy="3647698"/>
          </a:xfrm>
          <a:prstGeom prst="rect">
            <a:avLst/>
          </a:prstGeom>
        </p:spPr>
      </p:pic>
    </p:spTree>
    <p:extLst>
      <p:ext uri="{BB962C8B-B14F-4D97-AF65-F5344CB8AC3E}">
        <p14:creationId xmlns:p14="http://schemas.microsoft.com/office/powerpoint/2010/main" val="2574673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rot="1085342">
            <a:off x="-419099" y="-2992985"/>
            <a:ext cx="9149924" cy="8234933"/>
          </a:xfrm>
          <a:prstGeom prst="rect">
            <a:avLst/>
          </a:prstGeom>
        </p:spPr>
      </p:pic>
      <p:sp>
        <p:nvSpPr>
          <p:cNvPr id="81" name="Shape 81"/>
          <p:cNvSpPr/>
          <p:nvPr/>
        </p:nvSpPr>
        <p:spPr>
          <a:xfrm>
            <a:off x="0" y="4001700"/>
            <a:ext cx="9144000" cy="11418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 name="Shape 82"/>
          <p:cNvSpPr txBox="1"/>
          <p:nvPr/>
        </p:nvSpPr>
        <p:spPr>
          <a:xfrm>
            <a:off x="1304700" y="4213350"/>
            <a:ext cx="7839300" cy="718500"/>
          </a:xfrm>
          <a:prstGeom prst="rect">
            <a:avLst/>
          </a:prstGeom>
          <a:noFill/>
          <a:ln>
            <a:noFill/>
          </a:ln>
        </p:spPr>
        <p:txBody>
          <a:bodyPr lIns="91425" tIns="91425" rIns="91425" bIns="91425" anchor="t" anchorCtr="0">
            <a:noAutofit/>
          </a:bodyPr>
          <a:lstStyle/>
          <a:p>
            <a:pPr lvl="0" algn="r" rtl="0">
              <a:spcBef>
                <a:spcPts val="0"/>
              </a:spcBef>
              <a:buNone/>
            </a:pPr>
            <a:r>
              <a:rPr lang="es" sz="3600" dirty="0">
                <a:solidFill>
                  <a:srgbClr val="FFFFFF"/>
                </a:solidFill>
                <a:latin typeface="Lato"/>
                <a:ea typeface="Lato"/>
                <a:cs typeface="Lato"/>
                <a:sym typeface="Lato"/>
              </a:rPr>
              <a:t>Improved Simio Model</a:t>
            </a:r>
          </a:p>
        </p:txBody>
      </p:sp>
    </p:spTree>
    <p:extLst>
      <p:ext uri="{BB962C8B-B14F-4D97-AF65-F5344CB8AC3E}">
        <p14:creationId xmlns:p14="http://schemas.microsoft.com/office/powerpoint/2010/main" val="12405167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789"/>
            <a:ext cx="3546300" cy="47799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a:r>
              <a:rPr lang="es" sz="3000" dirty="0">
                <a:solidFill>
                  <a:srgbClr val="FFFFFF"/>
                </a:solidFill>
                <a:latin typeface="Lato"/>
                <a:ea typeface="Lato"/>
                <a:cs typeface="Lato"/>
                <a:sym typeface="Lato"/>
              </a:rPr>
              <a:t>Model</a:t>
            </a:r>
          </a:p>
        </p:txBody>
      </p:sp>
      <p:sp>
        <p:nvSpPr>
          <p:cNvPr id="8" name="Shape 72"/>
          <p:cNvSpPr/>
          <p:nvPr/>
        </p:nvSpPr>
        <p:spPr>
          <a:xfrm>
            <a:off x="3815500" y="1817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n-US" sz="2400" dirty="0">
                <a:solidFill>
                  <a:srgbClr val="FFFFFF"/>
                </a:solidFill>
                <a:latin typeface="Lato"/>
                <a:ea typeface="Lato"/>
                <a:cs typeface="Lato"/>
                <a:sym typeface="Lato"/>
              </a:rPr>
              <a:t>Demand and storage changes</a:t>
            </a:r>
            <a:endParaRPr lang="es" sz="2400" dirty="0">
              <a:solidFill>
                <a:srgbClr val="FFFFFF"/>
              </a:solidFill>
              <a:latin typeface="Lato"/>
              <a:ea typeface="Lato"/>
              <a:cs typeface="Lato"/>
              <a:sym typeface="Lato"/>
            </a:endParaRPr>
          </a:p>
        </p:txBody>
      </p:sp>
      <p:sp>
        <p:nvSpPr>
          <p:cNvPr id="9" name="Shape 73"/>
          <p:cNvSpPr/>
          <p:nvPr/>
        </p:nvSpPr>
        <p:spPr>
          <a:xfrm>
            <a:off x="3815500" y="1800602"/>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algn="ctr"/>
            <a:r>
              <a:rPr lang="es-CL" sz="2400" dirty="0" err="1">
                <a:solidFill>
                  <a:srgbClr val="FFFFFF"/>
                </a:solidFill>
                <a:latin typeface="Lato"/>
                <a:ea typeface="Lato"/>
                <a:cs typeface="Lato"/>
                <a:sym typeface="Lato"/>
              </a:rPr>
              <a:t>Transport</a:t>
            </a:r>
            <a:r>
              <a:rPr lang="es-CL" sz="2400" dirty="0">
                <a:solidFill>
                  <a:srgbClr val="FFFFFF"/>
                </a:solidFill>
                <a:latin typeface="Lato"/>
                <a:ea typeface="Lato"/>
                <a:cs typeface="Lato"/>
                <a:sym typeface="Lato"/>
              </a:rPr>
              <a:t> </a:t>
            </a:r>
            <a:r>
              <a:rPr lang="es-CL" sz="2400" dirty="0" err="1">
                <a:solidFill>
                  <a:srgbClr val="FFFFFF"/>
                </a:solidFill>
                <a:latin typeface="Lato"/>
                <a:ea typeface="Lato"/>
                <a:cs typeface="Lato"/>
                <a:sym typeface="Lato"/>
              </a:rPr>
              <a:t>changes</a:t>
            </a:r>
            <a:endParaRPr lang="es-CL" sz="2400" dirty="0">
              <a:solidFill>
                <a:srgbClr val="FFFFFF"/>
              </a:solidFill>
              <a:latin typeface="Lato"/>
              <a:ea typeface="Lato"/>
              <a:cs typeface="Lato"/>
              <a:sym typeface="Lato"/>
            </a:endParaRPr>
          </a:p>
        </p:txBody>
      </p:sp>
      <p:sp>
        <p:nvSpPr>
          <p:cNvPr id="10" name="Shape 74"/>
          <p:cNvSpPr/>
          <p:nvPr/>
        </p:nvSpPr>
        <p:spPr>
          <a:xfrm>
            <a:off x="3815500" y="34193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s-CL" sz="2400" dirty="0" err="1">
                <a:solidFill>
                  <a:srgbClr val="FFFFFF"/>
                </a:solidFill>
                <a:latin typeface="Lato"/>
                <a:ea typeface="Lato"/>
                <a:cs typeface="Lato"/>
                <a:sym typeface="Lato"/>
              </a:rPr>
              <a:t>Stockouts</a:t>
            </a:r>
            <a:r>
              <a:rPr lang="es-CL" sz="2400" dirty="0">
                <a:solidFill>
                  <a:srgbClr val="FFFFFF"/>
                </a:solidFill>
                <a:latin typeface="Lato"/>
                <a:ea typeface="Lato"/>
                <a:cs typeface="Lato"/>
                <a:sym typeface="Lato"/>
              </a:rPr>
              <a:t> </a:t>
            </a:r>
            <a:r>
              <a:rPr lang="es-CL" sz="2400" dirty="0" err="1">
                <a:solidFill>
                  <a:srgbClr val="FFFFFF"/>
                </a:solidFill>
                <a:latin typeface="Lato"/>
                <a:ea typeface="Lato"/>
                <a:cs typeface="Lato"/>
                <a:sym typeface="Lato"/>
              </a:rPr>
              <a:t>policy</a:t>
            </a:r>
            <a:endParaRPr lang="en-US" sz="2400" dirty="0">
              <a:solidFill>
                <a:srgbClr val="FFFFFF"/>
              </a:solidFill>
              <a:latin typeface="Lato"/>
              <a:ea typeface="Lato"/>
              <a:cs typeface="Lato"/>
              <a:sym typeface="Lato"/>
            </a:endParaRPr>
          </a:p>
        </p:txBody>
      </p:sp>
      <p:pic>
        <p:nvPicPr>
          <p:cNvPr id="7" name="Picture 2" descr="Resultado de imagen de simio forward thinkin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ackgroundRemoval t="2667" b="89333" l="0" r="89868">
                        <a14:foregroundMark x1="20705" y1="33333" x2="21145" y2="26667"/>
                        <a14:foregroundMark x1="32159" y1="32000" x2="32159" y2="57333"/>
                        <a14:foregroundMark x1="32599" y1="20000" x2="32159" y2="17333"/>
                        <a14:foregroundMark x1="36564" y1="33333" x2="37004" y2="56000"/>
                        <a14:foregroundMark x1="53744" y1="32000" x2="54185" y2="56000"/>
                        <a14:foregroundMark x1="54626" y1="20000" x2="53744" y2="20000"/>
                        <a14:foregroundMark x1="60793" y1="30667" x2="57709" y2="38667"/>
                        <a14:backgroundMark x1="61674" y1="33333" x2="60352" y2="34667"/>
                        <a14:backgroundMark x1="35683" y1="16000" x2="29956" y2="17333"/>
                        <a14:backgroundMark x1="55066" y1="16000" x2="55066" y2="24000"/>
                      </a14:backgroundRemoval>
                    </a14:imgEffect>
                    <a14:imgEffect>
                      <a14:saturation sat="0"/>
                    </a14:imgEffect>
                  </a14:imgLayer>
                </a14:imgProps>
              </a:ext>
              <a:ext uri="{28A0092B-C50C-407E-A947-70E740481C1C}">
                <a14:useLocalDpi xmlns:a14="http://schemas.microsoft.com/office/drawing/2010/main" val="0"/>
              </a:ext>
            </a:extLst>
          </a:blip>
          <a:srcRect r="82338"/>
          <a:stretch/>
        </p:blipFill>
        <p:spPr bwMode="auto">
          <a:xfrm>
            <a:off x="485785" y="2069312"/>
            <a:ext cx="588103" cy="1100126"/>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p:cNvPicPr>
            <a:picLocks noChangeAspect="1"/>
          </p:cNvPicPr>
          <p:nvPr/>
        </p:nvPicPr>
        <p:blipFill>
          <a:blip r:embed="rId5">
            <a:duotone>
              <a:schemeClr val="accent3">
                <a:shade val="45000"/>
                <a:satMod val="135000"/>
              </a:schemeClr>
              <a:prstClr val="white"/>
            </a:duotone>
          </a:blip>
          <a:stretch>
            <a:fillRect/>
          </a:stretch>
        </p:blipFill>
        <p:spPr>
          <a:xfrm>
            <a:off x="614273" y="1818695"/>
            <a:ext cx="2895721" cy="1601359"/>
          </a:xfrm>
          <a:prstGeom prst="rect">
            <a:avLst/>
          </a:prstGeom>
        </p:spPr>
      </p:pic>
    </p:spTree>
    <p:extLst>
      <p:ext uri="{BB962C8B-B14F-4D97-AF65-F5344CB8AC3E}">
        <p14:creationId xmlns:p14="http://schemas.microsoft.com/office/powerpoint/2010/main" val="1251833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789"/>
            <a:ext cx="3546300" cy="47799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a:r>
              <a:rPr lang="es" sz="3000" dirty="0">
                <a:solidFill>
                  <a:srgbClr val="FFFFFF"/>
                </a:solidFill>
                <a:latin typeface="Lato"/>
                <a:ea typeface="Lato"/>
                <a:cs typeface="Lato"/>
                <a:sym typeface="Lato"/>
              </a:rPr>
              <a:t>Model</a:t>
            </a:r>
          </a:p>
        </p:txBody>
      </p:sp>
      <p:sp>
        <p:nvSpPr>
          <p:cNvPr id="8" name="Shape 72"/>
          <p:cNvSpPr/>
          <p:nvPr/>
        </p:nvSpPr>
        <p:spPr>
          <a:xfrm>
            <a:off x="3815500" y="181789"/>
            <a:ext cx="5174100" cy="1542300"/>
          </a:xfrm>
          <a:prstGeom prst="rect">
            <a:avLst/>
          </a:prstGeom>
          <a:solidFill>
            <a:srgbClr val="FF0000"/>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n-US" sz="2400" dirty="0">
                <a:solidFill>
                  <a:srgbClr val="FFFFFF"/>
                </a:solidFill>
                <a:latin typeface="Lato"/>
                <a:ea typeface="Lato"/>
                <a:cs typeface="Lato"/>
                <a:sym typeface="Lato"/>
              </a:rPr>
              <a:t>Demand and storage changes</a:t>
            </a:r>
            <a:endParaRPr lang="es" sz="2400" dirty="0">
              <a:solidFill>
                <a:srgbClr val="FFFFFF"/>
              </a:solidFill>
              <a:latin typeface="Lato"/>
              <a:ea typeface="Lato"/>
              <a:cs typeface="Lato"/>
              <a:sym typeface="Lato"/>
            </a:endParaRPr>
          </a:p>
        </p:txBody>
      </p:sp>
      <p:sp>
        <p:nvSpPr>
          <p:cNvPr id="9" name="Shape 73"/>
          <p:cNvSpPr/>
          <p:nvPr/>
        </p:nvSpPr>
        <p:spPr>
          <a:xfrm>
            <a:off x="3815500" y="1800602"/>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algn="ctr"/>
            <a:r>
              <a:rPr lang="es-CL" sz="2400" dirty="0" err="1">
                <a:solidFill>
                  <a:srgbClr val="FFFFFF"/>
                </a:solidFill>
                <a:latin typeface="Lato"/>
                <a:ea typeface="Lato"/>
                <a:cs typeface="Lato"/>
                <a:sym typeface="Lato"/>
              </a:rPr>
              <a:t>Transport</a:t>
            </a:r>
            <a:r>
              <a:rPr lang="es-CL" sz="2400" dirty="0">
                <a:solidFill>
                  <a:srgbClr val="FFFFFF"/>
                </a:solidFill>
                <a:latin typeface="Lato"/>
                <a:ea typeface="Lato"/>
                <a:cs typeface="Lato"/>
                <a:sym typeface="Lato"/>
              </a:rPr>
              <a:t> </a:t>
            </a:r>
            <a:r>
              <a:rPr lang="es-CL" sz="2400" dirty="0" err="1">
                <a:solidFill>
                  <a:srgbClr val="FFFFFF"/>
                </a:solidFill>
                <a:latin typeface="Lato"/>
                <a:ea typeface="Lato"/>
                <a:cs typeface="Lato"/>
                <a:sym typeface="Lato"/>
              </a:rPr>
              <a:t>changes</a:t>
            </a:r>
            <a:endParaRPr lang="es-CL" sz="2400" dirty="0">
              <a:solidFill>
                <a:srgbClr val="FFFFFF"/>
              </a:solidFill>
              <a:latin typeface="Lato"/>
              <a:ea typeface="Lato"/>
              <a:cs typeface="Lato"/>
              <a:sym typeface="Lato"/>
            </a:endParaRPr>
          </a:p>
        </p:txBody>
      </p:sp>
      <p:sp>
        <p:nvSpPr>
          <p:cNvPr id="10" name="Shape 74"/>
          <p:cNvSpPr/>
          <p:nvPr/>
        </p:nvSpPr>
        <p:spPr>
          <a:xfrm>
            <a:off x="3815500" y="34193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s-CL" sz="2400" dirty="0" err="1">
                <a:solidFill>
                  <a:srgbClr val="FFFFFF"/>
                </a:solidFill>
                <a:latin typeface="Lato"/>
                <a:ea typeface="Lato"/>
                <a:cs typeface="Lato"/>
                <a:sym typeface="Lato"/>
              </a:rPr>
              <a:t>Stockouts</a:t>
            </a:r>
            <a:r>
              <a:rPr lang="es-CL" sz="2400" dirty="0">
                <a:solidFill>
                  <a:srgbClr val="FFFFFF"/>
                </a:solidFill>
                <a:latin typeface="Lato"/>
                <a:ea typeface="Lato"/>
                <a:cs typeface="Lato"/>
                <a:sym typeface="Lato"/>
              </a:rPr>
              <a:t> </a:t>
            </a:r>
            <a:r>
              <a:rPr lang="es-CL" sz="2400" dirty="0" err="1">
                <a:solidFill>
                  <a:srgbClr val="FFFFFF"/>
                </a:solidFill>
                <a:latin typeface="Lato"/>
                <a:ea typeface="Lato"/>
                <a:cs typeface="Lato"/>
                <a:sym typeface="Lato"/>
              </a:rPr>
              <a:t>policy</a:t>
            </a:r>
            <a:endParaRPr lang="en-US" sz="2400" dirty="0">
              <a:solidFill>
                <a:srgbClr val="FFFFFF"/>
              </a:solidFill>
              <a:latin typeface="Lato"/>
              <a:ea typeface="Lato"/>
              <a:cs typeface="Lato"/>
              <a:sym typeface="Lato"/>
            </a:endParaRPr>
          </a:p>
        </p:txBody>
      </p:sp>
      <p:pic>
        <p:nvPicPr>
          <p:cNvPr id="7" name="Picture 2" descr="Resultado de imagen de simio forward thinkin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ackgroundRemoval t="2667" b="89333" l="0" r="89868">
                        <a14:foregroundMark x1="20705" y1="33333" x2="21145" y2="26667"/>
                        <a14:foregroundMark x1="32159" y1="32000" x2="32159" y2="57333"/>
                        <a14:foregroundMark x1="32599" y1="20000" x2="32159" y2="17333"/>
                        <a14:foregroundMark x1="36564" y1="33333" x2="37004" y2="56000"/>
                        <a14:foregroundMark x1="53744" y1="32000" x2="54185" y2="56000"/>
                        <a14:foregroundMark x1="54626" y1="20000" x2="53744" y2="20000"/>
                        <a14:foregroundMark x1="60793" y1="30667" x2="57709" y2="38667"/>
                        <a14:backgroundMark x1="61674" y1="33333" x2="60352" y2="34667"/>
                        <a14:backgroundMark x1="35683" y1="16000" x2="29956" y2="17333"/>
                        <a14:backgroundMark x1="55066" y1="16000" x2="55066" y2="24000"/>
                      </a14:backgroundRemoval>
                    </a14:imgEffect>
                    <a14:imgEffect>
                      <a14:saturation sat="0"/>
                    </a14:imgEffect>
                  </a14:imgLayer>
                </a14:imgProps>
              </a:ext>
              <a:ext uri="{28A0092B-C50C-407E-A947-70E740481C1C}">
                <a14:useLocalDpi xmlns:a14="http://schemas.microsoft.com/office/drawing/2010/main" val="0"/>
              </a:ext>
            </a:extLst>
          </a:blip>
          <a:srcRect r="82338"/>
          <a:stretch/>
        </p:blipFill>
        <p:spPr bwMode="auto">
          <a:xfrm>
            <a:off x="485785" y="2069312"/>
            <a:ext cx="588103" cy="1100126"/>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p:cNvPicPr>
            <a:picLocks noChangeAspect="1"/>
          </p:cNvPicPr>
          <p:nvPr/>
        </p:nvPicPr>
        <p:blipFill>
          <a:blip r:embed="rId5">
            <a:duotone>
              <a:schemeClr val="accent3">
                <a:shade val="45000"/>
                <a:satMod val="135000"/>
              </a:schemeClr>
              <a:prstClr val="white"/>
            </a:duotone>
          </a:blip>
          <a:stretch>
            <a:fillRect/>
          </a:stretch>
        </p:blipFill>
        <p:spPr>
          <a:xfrm>
            <a:off x="614273" y="1818695"/>
            <a:ext cx="2895721" cy="1601359"/>
          </a:xfrm>
          <a:prstGeom prst="rect">
            <a:avLst/>
          </a:prstGeom>
        </p:spPr>
      </p:pic>
    </p:spTree>
    <p:extLst>
      <p:ext uri="{BB962C8B-B14F-4D97-AF65-F5344CB8AC3E}">
        <p14:creationId xmlns:p14="http://schemas.microsoft.com/office/powerpoint/2010/main" val="2152354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800"/>
            <a:ext cx="8870689" cy="47799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p:txBody>
      </p:sp>
      <p:pic>
        <p:nvPicPr>
          <p:cNvPr id="2" name="Imagen 1"/>
          <p:cNvPicPr>
            <a:picLocks noChangeAspect="1"/>
          </p:cNvPicPr>
          <p:nvPr/>
        </p:nvPicPr>
        <p:blipFill>
          <a:blip r:embed="rId3"/>
          <a:stretch>
            <a:fillRect/>
          </a:stretch>
        </p:blipFill>
        <p:spPr>
          <a:xfrm>
            <a:off x="2984494" y="1359573"/>
            <a:ext cx="3135497" cy="2424353"/>
          </a:xfrm>
          <a:prstGeom prst="rect">
            <a:avLst/>
          </a:prstGeom>
        </p:spPr>
      </p:pic>
    </p:spTree>
    <p:extLst>
      <p:ext uri="{BB962C8B-B14F-4D97-AF65-F5344CB8AC3E}">
        <p14:creationId xmlns:p14="http://schemas.microsoft.com/office/powerpoint/2010/main" val="17653465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789"/>
            <a:ext cx="3546300" cy="47799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a:r>
              <a:rPr lang="es" sz="3000" dirty="0">
                <a:solidFill>
                  <a:srgbClr val="FFFFFF"/>
                </a:solidFill>
                <a:latin typeface="Lato"/>
                <a:ea typeface="Lato"/>
                <a:cs typeface="Lato"/>
                <a:sym typeface="Lato"/>
              </a:rPr>
              <a:t>Model</a:t>
            </a:r>
          </a:p>
        </p:txBody>
      </p:sp>
      <p:sp>
        <p:nvSpPr>
          <p:cNvPr id="8" name="Shape 72"/>
          <p:cNvSpPr/>
          <p:nvPr/>
        </p:nvSpPr>
        <p:spPr>
          <a:xfrm>
            <a:off x="3815500" y="1817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n-US" sz="2400" dirty="0">
                <a:solidFill>
                  <a:srgbClr val="FFFFFF"/>
                </a:solidFill>
                <a:latin typeface="Lato"/>
                <a:ea typeface="Lato"/>
                <a:cs typeface="Lato"/>
                <a:sym typeface="Lato"/>
              </a:rPr>
              <a:t>Demand and storage changes</a:t>
            </a:r>
            <a:endParaRPr lang="es" sz="2400" dirty="0">
              <a:solidFill>
                <a:srgbClr val="FFFFFF"/>
              </a:solidFill>
              <a:latin typeface="Lato"/>
              <a:ea typeface="Lato"/>
              <a:cs typeface="Lato"/>
              <a:sym typeface="Lato"/>
            </a:endParaRPr>
          </a:p>
        </p:txBody>
      </p:sp>
      <p:sp>
        <p:nvSpPr>
          <p:cNvPr id="9" name="Shape 73"/>
          <p:cNvSpPr/>
          <p:nvPr/>
        </p:nvSpPr>
        <p:spPr>
          <a:xfrm>
            <a:off x="3815500" y="1800602"/>
            <a:ext cx="5174100" cy="1542300"/>
          </a:xfrm>
          <a:prstGeom prst="rect">
            <a:avLst/>
          </a:prstGeom>
          <a:solidFill>
            <a:srgbClr val="FF0000"/>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algn="ctr"/>
            <a:r>
              <a:rPr lang="es-CL" sz="2400" dirty="0" err="1">
                <a:solidFill>
                  <a:srgbClr val="FFFFFF"/>
                </a:solidFill>
                <a:latin typeface="Lato"/>
                <a:ea typeface="Lato"/>
                <a:cs typeface="Lato"/>
                <a:sym typeface="Lato"/>
              </a:rPr>
              <a:t>Transport</a:t>
            </a:r>
            <a:r>
              <a:rPr lang="es-CL" sz="2400" dirty="0">
                <a:solidFill>
                  <a:srgbClr val="FFFFFF"/>
                </a:solidFill>
                <a:latin typeface="Lato"/>
                <a:ea typeface="Lato"/>
                <a:cs typeface="Lato"/>
                <a:sym typeface="Lato"/>
              </a:rPr>
              <a:t> </a:t>
            </a:r>
            <a:r>
              <a:rPr lang="es-CL" sz="2400" dirty="0" err="1">
                <a:solidFill>
                  <a:srgbClr val="FFFFFF"/>
                </a:solidFill>
                <a:latin typeface="Lato"/>
                <a:ea typeface="Lato"/>
                <a:cs typeface="Lato"/>
                <a:sym typeface="Lato"/>
              </a:rPr>
              <a:t>changes</a:t>
            </a:r>
            <a:endParaRPr lang="es-CL" sz="2400" dirty="0">
              <a:solidFill>
                <a:srgbClr val="FFFFFF"/>
              </a:solidFill>
              <a:latin typeface="Lato"/>
              <a:ea typeface="Lato"/>
              <a:cs typeface="Lato"/>
              <a:sym typeface="Lato"/>
            </a:endParaRPr>
          </a:p>
        </p:txBody>
      </p:sp>
      <p:sp>
        <p:nvSpPr>
          <p:cNvPr id="10" name="Shape 74"/>
          <p:cNvSpPr/>
          <p:nvPr/>
        </p:nvSpPr>
        <p:spPr>
          <a:xfrm>
            <a:off x="3815500" y="34193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s-CL" sz="2400" dirty="0" err="1">
                <a:solidFill>
                  <a:srgbClr val="FFFFFF"/>
                </a:solidFill>
                <a:latin typeface="Lato"/>
                <a:ea typeface="Lato"/>
                <a:cs typeface="Lato"/>
                <a:sym typeface="Lato"/>
              </a:rPr>
              <a:t>Stockouts</a:t>
            </a:r>
            <a:r>
              <a:rPr lang="es-CL" sz="2400" dirty="0">
                <a:solidFill>
                  <a:srgbClr val="FFFFFF"/>
                </a:solidFill>
                <a:latin typeface="Lato"/>
                <a:ea typeface="Lato"/>
                <a:cs typeface="Lato"/>
                <a:sym typeface="Lato"/>
              </a:rPr>
              <a:t> </a:t>
            </a:r>
            <a:r>
              <a:rPr lang="es-CL" sz="2400" dirty="0" err="1">
                <a:solidFill>
                  <a:srgbClr val="FFFFFF"/>
                </a:solidFill>
                <a:latin typeface="Lato"/>
                <a:ea typeface="Lato"/>
                <a:cs typeface="Lato"/>
                <a:sym typeface="Lato"/>
              </a:rPr>
              <a:t>policy</a:t>
            </a:r>
            <a:endParaRPr lang="en-US" sz="2400" dirty="0">
              <a:solidFill>
                <a:srgbClr val="FFFFFF"/>
              </a:solidFill>
              <a:latin typeface="Lato"/>
              <a:ea typeface="Lato"/>
              <a:cs typeface="Lato"/>
              <a:sym typeface="Lato"/>
            </a:endParaRPr>
          </a:p>
        </p:txBody>
      </p:sp>
      <p:pic>
        <p:nvPicPr>
          <p:cNvPr id="7" name="Picture 2" descr="Resultado de imagen de simio forward thinkin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ackgroundRemoval t="2667" b="89333" l="0" r="89868">
                        <a14:foregroundMark x1="20705" y1="33333" x2="21145" y2="26667"/>
                        <a14:foregroundMark x1="32159" y1="32000" x2="32159" y2="57333"/>
                        <a14:foregroundMark x1="32599" y1="20000" x2="32159" y2="17333"/>
                        <a14:foregroundMark x1="36564" y1="33333" x2="37004" y2="56000"/>
                        <a14:foregroundMark x1="53744" y1="32000" x2="54185" y2="56000"/>
                        <a14:foregroundMark x1="54626" y1="20000" x2="53744" y2="20000"/>
                        <a14:foregroundMark x1="60793" y1="30667" x2="57709" y2="38667"/>
                        <a14:backgroundMark x1="61674" y1="33333" x2="60352" y2="34667"/>
                        <a14:backgroundMark x1="35683" y1="16000" x2="29956" y2="17333"/>
                        <a14:backgroundMark x1="55066" y1="16000" x2="55066" y2="24000"/>
                      </a14:backgroundRemoval>
                    </a14:imgEffect>
                    <a14:imgEffect>
                      <a14:saturation sat="0"/>
                    </a14:imgEffect>
                  </a14:imgLayer>
                </a14:imgProps>
              </a:ext>
              <a:ext uri="{28A0092B-C50C-407E-A947-70E740481C1C}">
                <a14:useLocalDpi xmlns:a14="http://schemas.microsoft.com/office/drawing/2010/main" val="0"/>
              </a:ext>
            </a:extLst>
          </a:blip>
          <a:srcRect r="82338"/>
          <a:stretch/>
        </p:blipFill>
        <p:spPr bwMode="auto">
          <a:xfrm>
            <a:off x="485785" y="2069312"/>
            <a:ext cx="588103" cy="1100126"/>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p:cNvPicPr>
            <a:picLocks noChangeAspect="1"/>
          </p:cNvPicPr>
          <p:nvPr/>
        </p:nvPicPr>
        <p:blipFill>
          <a:blip r:embed="rId5">
            <a:duotone>
              <a:schemeClr val="accent3">
                <a:shade val="45000"/>
                <a:satMod val="135000"/>
              </a:schemeClr>
              <a:prstClr val="white"/>
            </a:duotone>
          </a:blip>
          <a:stretch>
            <a:fillRect/>
          </a:stretch>
        </p:blipFill>
        <p:spPr>
          <a:xfrm>
            <a:off x="614273" y="1818695"/>
            <a:ext cx="2895721" cy="1601359"/>
          </a:xfrm>
          <a:prstGeom prst="rect">
            <a:avLst/>
          </a:prstGeom>
        </p:spPr>
      </p:pic>
    </p:spTree>
    <p:extLst>
      <p:ext uri="{BB962C8B-B14F-4D97-AF65-F5344CB8AC3E}">
        <p14:creationId xmlns:p14="http://schemas.microsoft.com/office/powerpoint/2010/main" val="12895345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800"/>
            <a:ext cx="8870689" cy="47799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p:txBody>
      </p:sp>
      <p:pic>
        <p:nvPicPr>
          <p:cNvPr id="2" name="Imagen 1"/>
          <p:cNvPicPr>
            <a:picLocks noChangeAspect="1"/>
          </p:cNvPicPr>
          <p:nvPr/>
        </p:nvPicPr>
        <p:blipFill>
          <a:blip r:embed="rId3"/>
          <a:stretch>
            <a:fillRect/>
          </a:stretch>
        </p:blipFill>
        <p:spPr>
          <a:xfrm>
            <a:off x="528637" y="647700"/>
            <a:ext cx="8086725" cy="3848100"/>
          </a:xfrm>
          <a:prstGeom prst="rect">
            <a:avLst/>
          </a:prstGeom>
        </p:spPr>
      </p:pic>
    </p:spTree>
    <p:extLst>
      <p:ext uri="{BB962C8B-B14F-4D97-AF65-F5344CB8AC3E}">
        <p14:creationId xmlns:p14="http://schemas.microsoft.com/office/powerpoint/2010/main" val="2010617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789"/>
            <a:ext cx="3546300" cy="47799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a:r>
              <a:rPr lang="es" sz="3000" dirty="0">
                <a:solidFill>
                  <a:srgbClr val="FFFFFF"/>
                </a:solidFill>
                <a:latin typeface="Lato"/>
                <a:ea typeface="Lato"/>
                <a:cs typeface="Lato"/>
                <a:sym typeface="Lato"/>
              </a:rPr>
              <a:t>Model</a:t>
            </a:r>
          </a:p>
        </p:txBody>
      </p:sp>
      <p:sp>
        <p:nvSpPr>
          <p:cNvPr id="8" name="Shape 72"/>
          <p:cNvSpPr/>
          <p:nvPr/>
        </p:nvSpPr>
        <p:spPr>
          <a:xfrm>
            <a:off x="3815500" y="1817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n-US" sz="2400" dirty="0">
                <a:solidFill>
                  <a:srgbClr val="FFFFFF"/>
                </a:solidFill>
                <a:latin typeface="Lato"/>
                <a:ea typeface="Lato"/>
                <a:cs typeface="Lato"/>
                <a:sym typeface="Lato"/>
              </a:rPr>
              <a:t>Demand and storage changes</a:t>
            </a:r>
            <a:endParaRPr lang="es" sz="2400" dirty="0">
              <a:solidFill>
                <a:srgbClr val="FFFFFF"/>
              </a:solidFill>
              <a:latin typeface="Lato"/>
              <a:ea typeface="Lato"/>
              <a:cs typeface="Lato"/>
              <a:sym typeface="Lato"/>
            </a:endParaRPr>
          </a:p>
        </p:txBody>
      </p:sp>
      <p:sp>
        <p:nvSpPr>
          <p:cNvPr id="9" name="Shape 73"/>
          <p:cNvSpPr/>
          <p:nvPr/>
        </p:nvSpPr>
        <p:spPr>
          <a:xfrm>
            <a:off x="3815500" y="1800602"/>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algn="ctr"/>
            <a:r>
              <a:rPr lang="es-CL" sz="2400" dirty="0" err="1">
                <a:solidFill>
                  <a:srgbClr val="FFFFFF"/>
                </a:solidFill>
                <a:latin typeface="Lato"/>
                <a:ea typeface="Lato"/>
                <a:cs typeface="Lato"/>
                <a:sym typeface="Lato"/>
              </a:rPr>
              <a:t>Transport</a:t>
            </a:r>
            <a:r>
              <a:rPr lang="es-CL" sz="2400" dirty="0">
                <a:solidFill>
                  <a:srgbClr val="FFFFFF"/>
                </a:solidFill>
                <a:latin typeface="Lato"/>
                <a:ea typeface="Lato"/>
                <a:cs typeface="Lato"/>
                <a:sym typeface="Lato"/>
              </a:rPr>
              <a:t> </a:t>
            </a:r>
            <a:r>
              <a:rPr lang="es-CL" sz="2400" dirty="0" err="1">
                <a:solidFill>
                  <a:srgbClr val="FFFFFF"/>
                </a:solidFill>
                <a:latin typeface="Lato"/>
                <a:ea typeface="Lato"/>
                <a:cs typeface="Lato"/>
                <a:sym typeface="Lato"/>
              </a:rPr>
              <a:t>changes</a:t>
            </a:r>
            <a:endParaRPr lang="es-CL" sz="2400" dirty="0">
              <a:solidFill>
                <a:srgbClr val="FFFFFF"/>
              </a:solidFill>
              <a:latin typeface="Lato"/>
              <a:ea typeface="Lato"/>
              <a:cs typeface="Lato"/>
              <a:sym typeface="Lato"/>
            </a:endParaRPr>
          </a:p>
        </p:txBody>
      </p:sp>
      <p:sp>
        <p:nvSpPr>
          <p:cNvPr id="10" name="Shape 74"/>
          <p:cNvSpPr/>
          <p:nvPr/>
        </p:nvSpPr>
        <p:spPr>
          <a:xfrm>
            <a:off x="3815500" y="3419389"/>
            <a:ext cx="5174100" cy="1542300"/>
          </a:xfrm>
          <a:prstGeom prst="rect">
            <a:avLst/>
          </a:prstGeom>
          <a:solidFill>
            <a:srgbClr val="FF0000"/>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s-CL" sz="2400" dirty="0" err="1">
                <a:solidFill>
                  <a:srgbClr val="FFFFFF"/>
                </a:solidFill>
                <a:latin typeface="Lato"/>
                <a:ea typeface="Lato"/>
                <a:cs typeface="Lato"/>
                <a:sym typeface="Lato"/>
              </a:rPr>
              <a:t>Stockouts</a:t>
            </a:r>
            <a:r>
              <a:rPr lang="es-CL" sz="2400" dirty="0">
                <a:solidFill>
                  <a:srgbClr val="FFFFFF"/>
                </a:solidFill>
                <a:latin typeface="Lato"/>
                <a:ea typeface="Lato"/>
                <a:cs typeface="Lato"/>
                <a:sym typeface="Lato"/>
              </a:rPr>
              <a:t> </a:t>
            </a:r>
            <a:r>
              <a:rPr lang="es-CL" sz="2400" dirty="0" err="1">
                <a:solidFill>
                  <a:srgbClr val="FFFFFF"/>
                </a:solidFill>
                <a:latin typeface="Lato"/>
                <a:ea typeface="Lato"/>
                <a:cs typeface="Lato"/>
                <a:sym typeface="Lato"/>
              </a:rPr>
              <a:t>policy</a:t>
            </a:r>
            <a:endParaRPr lang="en-US" sz="2400" dirty="0">
              <a:solidFill>
                <a:srgbClr val="FFFFFF"/>
              </a:solidFill>
              <a:latin typeface="Lato"/>
              <a:ea typeface="Lato"/>
              <a:cs typeface="Lato"/>
              <a:sym typeface="Lato"/>
            </a:endParaRPr>
          </a:p>
        </p:txBody>
      </p:sp>
      <p:pic>
        <p:nvPicPr>
          <p:cNvPr id="7" name="Picture 2" descr="Resultado de imagen de simio forward thinkin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ackgroundRemoval t="2667" b="89333" l="0" r="89868">
                        <a14:foregroundMark x1="20705" y1="33333" x2="21145" y2="26667"/>
                        <a14:foregroundMark x1="32159" y1="32000" x2="32159" y2="57333"/>
                        <a14:foregroundMark x1="32599" y1="20000" x2="32159" y2="17333"/>
                        <a14:foregroundMark x1="36564" y1="33333" x2="37004" y2="56000"/>
                        <a14:foregroundMark x1="53744" y1="32000" x2="54185" y2="56000"/>
                        <a14:foregroundMark x1="54626" y1="20000" x2="53744" y2="20000"/>
                        <a14:foregroundMark x1="60793" y1="30667" x2="57709" y2="38667"/>
                        <a14:backgroundMark x1="61674" y1="33333" x2="60352" y2="34667"/>
                        <a14:backgroundMark x1="35683" y1="16000" x2="29956" y2="17333"/>
                        <a14:backgroundMark x1="55066" y1="16000" x2="55066" y2="24000"/>
                      </a14:backgroundRemoval>
                    </a14:imgEffect>
                    <a14:imgEffect>
                      <a14:saturation sat="0"/>
                    </a14:imgEffect>
                  </a14:imgLayer>
                </a14:imgProps>
              </a:ext>
              <a:ext uri="{28A0092B-C50C-407E-A947-70E740481C1C}">
                <a14:useLocalDpi xmlns:a14="http://schemas.microsoft.com/office/drawing/2010/main" val="0"/>
              </a:ext>
            </a:extLst>
          </a:blip>
          <a:srcRect r="82338"/>
          <a:stretch/>
        </p:blipFill>
        <p:spPr bwMode="auto">
          <a:xfrm>
            <a:off x="485785" y="2069312"/>
            <a:ext cx="588103" cy="1100126"/>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p:cNvPicPr>
            <a:picLocks noChangeAspect="1"/>
          </p:cNvPicPr>
          <p:nvPr/>
        </p:nvPicPr>
        <p:blipFill>
          <a:blip r:embed="rId5">
            <a:duotone>
              <a:schemeClr val="accent3">
                <a:shade val="45000"/>
                <a:satMod val="135000"/>
              </a:schemeClr>
              <a:prstClr val="white"/>
            </a:duotone>
          </a:blip>
          <a:stretch>
            <a:fillRect/>
          </a:stretch>
        </p:blipFill>
        <p:spPr>
          <a:xfrm>
            <a:off x="614273" y="1818695"/>
            <a:ext cx="2895721" cy="1601359"/>
          </a:xfrm>
          <a:prstGeom prst="rect">
            <a:avLst/>
          </a:prstGeom>
        </p:spPr>
      </p:pic>
    </p:spTree>
    <p:extLst>
      <p:ext uri="{BB962C8B-B14F-4D97-AF65-F5344CB8AC3E}">
        <p14:creationId xmlns:p14="http://schemas.microsoft.com/office/powerpoint/2010/main" val="3388757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5124" name="Picture 4" descr="Resultado de imagen de logging tru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81" name="Shape 81"/>
          <p:cNvSpPr/>
          <p:nvPr/>
        </p:nvSpPr>
        <p:spPr>
          <a:xfrm>
            <a:off x="0" y="4001700"/>
            <a:ext cx="9144000" cy="11418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 name="Shape 82"/>
          <p:cNvSpPr txBox="1"/>
          <p:nvPr/>
        </p:nvSpPr>
        <p:spPr>
          <a:xfrm>
            <a:off x="1304700" y="4213350"/>
            <a:ext cx="7839300" cy="718500"/>
          </a:xfrm>
          <a:prstGeom prst="rect">
            <a:avLst/>
          </a:prstGeom>
          <a:noFill/>
          <a:ln>
            <a:noFill/>
          </a:ln>
        </p:spPr>
        <p:txBody>
          <a:bodyPr lIns="91425" tIns="91425" rIns="91425" bIns="91425" anchor="t" anchorCtr="0">
            <a:noAutofit/>
          </a:bodyPr>
          <a:lstStyle/>
          <a:p>
            <a:pPr lvl="0" algn="r" rtl="0">
              <a:spcBef>
                <a:spcPts val="0"/>
              </a:spcBef>
              <a:buNone/>
            </a:pPr>
            <a:r>
              <a:rPr lang="es" sz="3600" dirty="0">
                <a:solidFill>
                  <a:srgbClr val="FFFFFF"/>
                </a:solidFill>
                <a:latin typeface="Lato"/>
                <a:ea typeface="Lato"/>
                <a:cs typeface="Lato"/>
                <a:sym typeface="Lato"/>
              </a:rPr>
              <a:t>Results and model validation</a:t>
            </a:r>
          </a:p>
        </p:txBody>
      </p:sp>
    </p:spTree>
    <p:extLst>
      <p:ext uri="{BB962C8B-B14F-4D97-AF65-F5344CB8AC3E}">
        <p14:creationId xmlns:p14="http://schemas.microsoft.com/office/powerpoint/2010/main" val="2094668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14133064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800"/>
            <a:ext cx="8870689" cy="47799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r>
              <a:rPr lang="es-CL" sz="3000" dirty="0">
                <a:solidFill>
                  <a:srgbClr val="FFFFFF"/>
                </a:solidFill>
                <a:latin typeface="Lato"/>
                <a:ea typeface="Lato"/>
                <a:cs typeface="Lato"/>
                <a:sym typeface="Lato"/>
              </a:rPr>
              <a:t>AQUÍ VA LA TABLA CON LOS RESULTADOS</a:t>
            </a:r>
            <a:endParaRPr sz="3000" dirty="0">
              <a:solidFill>
                <a:srgbClr val="FFFFFF"/>
              </a:solidFill>
              <a:latin typeface="Lato"/>
              <a:ea typeface="Lato"/>
              <a:cs typeface="Lato"/>
              <a:sym typeface="Lato"/>
            </a:endParaRPr>
          </a:p>
        </p:txBody>
      </p:sp>
    </p:spTree>
    <p:extLst>
      <p:ext uri="{BB962C8B-B14F-4D97-AF65-F5344CB8AC3E}">
        <p14:creationId xmlns:p14="http://schemas.microsoft.com/office/powerpoint/2010/main" val="8576544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789"/>
            <a:ext cx="3546300" cy="47799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a:r>
              <a:rPr lang="es" sz="3000" dirty="0">
                <a:solidFill>
                  <a:srgbClr val="FFFFFF"/>
                </a:solidFill>
                <a:latin typeface="Lato"/>
                <a:ea typeface="Lato"/>
                <a:cs typeface="Lato"/>
                <a:sym typeface="Lato"/>
              </a:rPr>
              <a:t>Model validation</a:t>
            </a:r>
          </a:p>
        </p:txBody>
      </p:sp>
      <p:sp>
        <p:nvSpPr>
          <p:cNvPr id="8" name="Shape 72"/>
          <p:cNvSpPr/>
          <p:nvPr/>
        </p:nvSpPr>
        <p:spPr>
          <a:xfrm>
            <a:off x="3815500" y="1817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n-US" sz="2400" dirty="0">
                <a:solidFill>
                  <a:srgbClr val="FFFFFF"/>
                </a:solidFill>
                <a:latin typeface="Lato"/>
                <a:ea typeface="Lato"/>
                <a:cs typeface="Lato"/>
                <a:sym typeface="Lato"/>
              </a:rPr>
              <a:t>Transport costs estimation</a:t>
            </a:r>
            <a:endParaRPr lang="es" sz="2400" dirty="0">
              <a:solidFill>
                <a:srgbClr val="FFFFFF"/>
              </a:solidFill>
              <a:latin typeface="Lato"/>
              <a:ea typeface="Lato"/>
              <a:cs typeface="Lato"/>
              <a:sym typeface="Lato"/>
            </a:endParaRPr>
          </a:p>
        </p:txBody>
      </p:sp>
      <p:sp>
        <p:nvSpPr>
          <p:cNvPr id="9" name="Shape 73"/>
          <p:cNvSpPr/>
          <p:nvPr/>
        </p:nvSpPr>
        <p:spPr>
          <a:xfrm>
            <a:off x="3815500" y="1800602"/>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algn="ctr"/>
            <a:r>
              <a:rPr lang="en-US" sz="2400" dirty="0">
                <a:solidFill>
                  <a:srgbClr val="FFFFFF"/>
                </a:solidFill>
                <a:latin typeface="Lato"/>
                <a:ea typeface="Lato"/>
                <a:cs typeface="Lato"/>
                <a:sym typeface="Lato"/>
              </a:rPr>
              <a:t>Inventory costs estimation</a:t>
            </a:r>
          </a:p>
        </p:txBody>
      </p:sp>
      <p:sp>
        <p:nvSpPr>
          <p:cNvPr id="10" name="Shape 74"/>
          <p:cNvSpPr/>
          <p:nvPr/>
        </p:nvSpPr>
        <p:spPr>
          <a:xfrm>
            <a:off x="3815500" y="34193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n-US" sz="2400" dirty="0">
                <a:solidFill>
                  <a:srgbClr val="FFFFFF"/>
                </a:solidFill>
                <a:latin typeface="Lato"/>
                <a:ea typeface="Lato"/>
                <a:cs typeface="Lato"/>
                <a:sym typeface="Lato"/>
              </a:rPr>
              <a:t>Amount of wood cut</a:t>
            </a:r>
          </a:p>
        </p:txBody>
      </p:sp>
      <p:pic>
        <p:nvPicPr>
          <p:cNvPr id="3" name="Imagen 2"/>
          <p:cNvPicPr>
            <a:picLocks noChangeAspect="1"/>
          </p:cNvPicPr>
          <p:nvPr/>
        </p:nvPicPr>
        <p:blipFill>
          <a:blip r:embed="rId3">
            <a:duotone>
              <a:schemeClr val="accent3">
                <a:shade val="45000"/>
                <a:satMod val="135000"/>
              </a:schemeClr>
              <a:prstClr val="white"/>
            </a:duotone>
          </a:blip>
          <a:stretch>
            <a:fillRect/>
          </a:stretch>
        </p:blipFill>
        <p:spPr>
          <a:xfrm>
            <a:off x="804055" y="1361430"/>
            <a:ext cx="2171988" cy="2057959"/>
          </a:xfrm>
          <a:prstGeom prst="rect">
            <a:avLst/>
          </a:prstGeom>
        </p:spPr>
      </p:pic>
    </p:spTree>
    <p:extLst>
      <p:ext uri="{BB962C8B-B14F-4D97-AF65-F5344CB8AC3E}">
        <p14:creationId xmlns:p14="http://schemas.microsoft.com/office/powerpoint/2010/main" val="23478542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789"/>
            <a:ext cx="3546300" cy="47799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a:r>
              <a:rPr lang="es" sz="3000" dirty="0">
                <a:solidFill>
                  <a:srgbClr val="FFFFFF"/>
                </a:solidFill>
                <a:latin typeface="Lato"/>
                <a:ea typeface="Lato"/>
                <a:cs typeface="Lato"/>
                <a:sym typeface="Lato"/>
              </a:rPr>
              <a:t>Model validation</a:t>
            </a:r>
          </a:p>
        </p:txBody>
      </p:sp>
      <p:sp>
        <p:nvSpPr>
          <p:cNvPr id="8" name="Shape 72"/>
          <p:cNvSpPr/>
          <p:nvPr/>
        </p:nvSpPr>
        <p:spPr>
          <a:xfrm>
            <a:off x="3815500" y="181789"/>
            <a:ext cx="5174100" cy="1542300"/>
          </a:xfrm>
          <a:prstGeom prst="rect">
            <a:avLst/>
          </a:prstGeom>
          <a:solidFill>
            <a:srgbClr val="FF0000"/>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n-US" sz="2400" dirty="0">
                <a:solidFill>
                  <a:srgbClr val="FFFFFF"/>
                </a:solidFill>
                <a:latin typeface="Lato"/>
                <a:ea typeface="Lato"/>
                <a:cs typeface="Lato"/>
                <a:sym typeface="Lato"/>
              </a:rPr>
              <a:t>Transport costs estimation</a:t>
            </a:r>
            <a:endParaRPr lang="es" sz="2400" dirty="0">
              <a:solidFill>
                <a:srgbClr val="FFFFFF"/>
              </a:solidFill>
              <a:latin typeface="Lato"/>
              <a:ea typeface="Lato"/>
              <a:cs typeface="Lato"/>
              <a:sym typeface="Lato"/>
            </a:endParaRPr>
          </a:p>
        </p:txBody>
      </p:sp>
      <p:sp>
        <p:nvSpPr>
          <p:cNvPr id="9" name="Shape 73"/>
          <p:cNvSpPr/>
          <p:nvPr/>
        </p:nvSpPr>
        <p:spPr>
          <a:xfrm>
            <a:off x="3815500" y="1800602"/>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algn="ctr"/>
            <a:r>
              <a:rPr lang="en-US" sz="2400" dirty="0">
                <a:solidFill>
                  <a:srgbClr val="FFFFFF"/>
                </a:solidFill>
                <a:latin typeface="Lato"/>
                <a:ea typeface="Lato"/>
                <a:cs typeface="Lato"/>
                <a:sym typeface="Lato"/>
              </a:rPr>
              <a:t>Inventory costs estimation</a:t>
            </a:r>
          </a:p>
        </p:txBody>
      </p:sp>
      <p:sp>
        <p:nvSpPr>
          <p:cNvPr id="10" name="Shape 74"/>
          <p:cNvSpPr/>
          <p:nvPr/>
        </p:nvSpPr>
        <p:spPr>
          <a:xfrm>
            <a:off x="3815500" y="34193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n-US" sz="2400" dirty="0">
                <a:solidFill>
                  <a:srgbClr val="FFFFFF"/>
                </a:solidFill>
                <a:latin typeface="Lato"/>
                <a:ea typeface="Lato"/>
                <a:cs typeface="Lato"/>
                <a:sym typeface="Lato"/>
              </a:rPr>
              <a:t>Amount of wood cut</a:t>
            </a:r>
          </a:p>
        </p:txBody>
      </p:sp>
      <p:pic>
        <p:nvPicPr>
          <p:cNvPr id="3" name="Imagen 2"/>
          <p:cNvPicPr>
            <a:picLocks noChangeAspect="1"/>
          </p:cNvPicPr>
          <p:nvPr/>
        </p:nvPicPr>
        <p:blipFill>
          <a:blip r:embed="rId3">
            <a:duotone>
              <a:schemeClr val="accent3">
                <a:shade val="45000"/>
                <a:satMod val="135000"/>
              </a:schemeClr>
              <a:prstClr val="white"/>
            </a:duotone>
          </a:blip>
          <a:stretch>
            <a:fillRect/>
          </a:stretch>
        </p:blipFill>
        <p:spPr>
          <a:xfrm>
            <a:off x="804055" y="1361430"/>
            <a:ext cx="2171988" cy="2057959"/>
          </a:xfrm>
          <a:prstGeom prst="rect">
            <a:avLst/>
          </a:prstGeom>
        </p:spPr>
      </p:pic>
    </p:spTree>
    <p:extLst>
      <p:ext uri="{BB962C8B-B14F-4D97-AF65-F5344CB8AC3E}">
        <p14:creationId xmlns:p14="http://schemas.microsoft.com/office/powerpoint/2010/main" val="3176773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789"/>
            <a:ext cx="3546300" cy="47799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a:r>
              <a:rPr lang="es" sz="3000" dirty="0">
                <a:solidFill>
                  <a:srgbClr val="FFFFFF"/>
                </a:solidFill>
                <a:latin typeface="Lato"/>
                <a:ea typeface="Lato"/>
                <a:cs typeface="Lato"/>
                <a:sym typeface="Lato"/>
              </a:rPr>
              <a:t>Model validation</a:t>
            </a:r>
          </a:p>
        </p:txBody>
      </p:sp>
      <p:sp>
        <p:nvSpPr>
          <p:cNvPr id="8" name="Shape 72"/>
          <p:cNvSpPr/>
          <p:nvPr/>
        </p:nvSpPr>
        <p:spPr>
          <a:xfrm>
            <a:off x="3815500" y="1817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n-US" sz="2400" dirty="0">
                <a:solidFill>
                  <a:srgbClr val="FFFFFF"/>
                </a:solidFill>
                <a:latin typeface="Lato"/>
                <a:ea typeface="Lato"/>
                <a:cs typeface="Lato"/>
                <a:sym typeface="Lato"/>
              </a:rPr>
              <a:t>Transport costs estimation</a:t>
            </a:r>
            <a:endParaRPr lang="es" sz="2400" dirty="0">
              <a:solidFill>
                <a:srgbClr val="FFFFFF"/>
              </a:solidFill>
              <a:latin typeface="Lato"/>
              <a:ea typeface="Lato"/>
              <a:cs typeface="Lato"/>
              <a:sym typeface="Lato"/>
            </a:endParaRPr>
          </a:p>
        </p:txBody>
      </p:sp>
      <p:sp>
        <p:nvSpPr>
          <p:cNvPr id="9" name="Shape 73"/>
          <p:cNvSpPr/>
          <p:nvPr/>
        </p:nvSpPr>
        <p:spPr>
          <a:xfrm>
            <a:off x="3815500" y="1800602"/>
            <a:ext cx="5174100" cy="1542300"/>
          </a:xfrm>
          <a:prstGeom prst="rect">
            <a:avLst/>
          </a:prstGeom>
          <a:solidFill>
            <a:srgbClr val="FF0000"/>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algn="ctr"/>
            <a:r>
              <a:rPr lang="en-US" sz="2400" dirty="0">
                <a:solidFill>
                  <a:srgbClr val="FFFFFF"/>
                </a:solidFill>
                <a:latin typeface="Lato"/>
                <a:ea typeface="Lato"/>
                <a:cs typeface="Lato"/>
                <a:sym typeface="Lato"/>
              </a:rPr>
              <a:t>Inventory costs estimation</a:t>
            </a:r>
          </a:p>
        </p:txBody>
      </p:sp>
      <p:sp>
        <p:nvSpPr>
          <p:cNvPr id="10" name="Shape 74"/>
          <p:cNvSpPr/>
          <p:nvPr/>
        </p:nvSpPr>
        <p:spPr>
          <a:xfrm>
            <a:off x="3815500" y="34193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n-US" sz="2400" dirty="0">
                <a:solidFill>
                  <a:srgbClr val="FFFFFF"/>
                </a:solidFill>
                <a:latin typeface="Lato"/>
                <a:ea typeface="Lato"/>
                <a:cs typeface="Lato"/>
                <a:sym typeface="Lato"/>
              </a:rPr>
              <a:t>Amount of wood cut</a:t>
            </a:r>
          </a:p>
        </p:txBody>
      </p:sp>
      <p:pic>
        <p:nvPicPr>
          <p:cNvPr id="3" name="Imagen 2"/>
          <p:cNvPicPr>
            <a:picLocks noChangeAspect="1"/>
          </p:cNvPicPr>
          <p:nvPr/>
        </p:nvPicPr>
        <p:blipFill>
          <a:blip r:embed="rId3">
            <a:duotone>
              <a:schemeClr val="accent3">
                <a:shade val="45000"/>
                <a:satMod val="135000"/>
              </a:schemeClr>
              <a:prstClr val="white"/>
            </a:duotone>
          </a:blip>
          <a:stretch>
            <a:fillRect/>
          </a:stretch>
        </p:blipFill>
        <p:spPr>
          <a:xfrm>
            <a:off x="804055" y="1361430"/>
            <a:ext cx="2171988" cy="2057959"/>
          </a:xfrm>
          <a:prstGeom prst="rect">
            <a:avLst/>
          </a:prstGeom>
        </p:spPr>
      </p:pic>
    </p:spTree>
    <p:extLst>
      <p:ext uri="{BB962C8B-B14F-4D97-AF65-F5344CB8AC3E}">
        <p14:creationId xmlns:p14="http://schemas.microsoft.com/office/powerpoint/2010/main" val="40317550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899" y="181789"/>
            <a:ext cx="3546300" cy="47799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a:r>
              <a:rPr lang="es" sz="3000" dirty="0">
                <a:solidFill>
                  <a:srgbClr val="FFFFFF"/>
                </a:solidFill>
                <a:latin typeface="Lato"/>
                <a:ea typeface="Lato"/>
                <a:cs typeface="Lato"/>
                <a:sym typeface="Lato"/>
              </a:rPr>
              <a:t>Model validation</a:t>
            </a:r>
          </a:p>
        </p:txBody>
      </p:sp>
      <p:sp>
        <p:nvSpPr>
          <p:cNvPr id="8" name="Shape 72"/>
          <p:cNvSpPr/>
          <p:nvPr/>
        </p:nvSpPr>
        <p:spPr>
          <a:xfrm>
            <a:off x="3815500" y="181789"/>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n-US" sz="2400" dirty="0">
                <a:solidFill>
                  <a:srgbClr val="FFFFFF"/>
                </a:solidFill>
                <a:latin typeface="Lato"/>
                <a:ea typeface="Lato"/>
                <a:cs typeface="Lato"/>
                <a:sym typeface="Lato"/>
              </a:rPr>
              <a:t>Transport costs estimation</a:t>
            </a:r>
            <a:endParaRPr lang="es" sz="2400" dirty="0">
              <a:solidFill>
                <a:srgbClr val="FFFFFF"/>
              </a:solidFill>
              <a:latin typeface="Lato"/>
              <a:ea typeface="Lato"/>
              <a:cs typeface="Lato"/>
              <a:sym typeface="Lato"/>
            </a:endParaRPr>
          </a:p>
        </p:txBody>
      </p:sp>
      <p:sp>
        <p:nvSpPr>
          <p:cNvPr id="9" name="Shape 73"/>
          <p:cNvSpPr/>
          <p:nvPr/>
        </p:nvSpPr>
        <p:spPr>
          <a:xfrm>
            <a:off x="3815500" y="1800602"/>
            <a:ext cx="5174100" cy="1542300"/>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algn="ctr"/>
            <a:r>
              <a:rPr lang="en-US" sz="2400" dirty="0">
                <a:solidFill>
                  <a:srgbClr val="FFFFFF"/>
                </a:solidFill>
                <a:latin typeface="Lato"/>
                <a:ea typeface="Lato"/>
                <a:cs typeface="Lato"/>
                <a:sym typeface="Lato"/>
              </a:rPr>
              <a:t>Inventory costs estimation</a:t>
            </a:r>
          </a:p>
        </p:txBody>
      </p:sp>
      <p:sp>
        <p:nvSpPr>
          <p:cNvPr id="10" name="Shape 74"/>
          <p:cNvSpPr/>
          <p:nvPr/>
        </p:nvSpPr>
        <p:spPr>
          <a:xfrm>
            <a:off x="3815500" y="3419389"/>
            <a:ext cx="5174100" cy="1542300"/>
          </a:xfrm>
          <a:prstGeom prst="rect">
            <a:avLst/>
          </a:prstGeom>
          <a:solidFill>
            <a:srgbClr val="FF0000"/>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n-US" sz="2400" dirty="0">
                <a:solidFill>
                  <a:srgbClr val="FFFFFF"/>
                </a:solidFill>
                <a:latin typeface="Lato"/>
                <a:ea typeface="Lato"/>
                <a:cs typeface="Lato"/>
                <a:sym typeface="Lato"/>
              </a:rPr>
              <a:t>Amount of wood cut</a:t>
            </a:r>
          </a:p>
        </p:txBody>
      </p:sp>
      <p:pic>
        <p:nvPicPr>
          <p:cNvPr id="3" name="Imagen 2"/>
          <p:cNvPicPr>
            <a:picLocks noChangeAspect="1"/>
          </p:cNvPicPr>
          <p:nvPr/>
        </p:nvPicPr>
        <p:blipFill>
          <a:blip r:embed="rId3">
            <a:duotone>
              <a:schemeClr val="accent3">
                <a:shade val="45000"/>
                <a:satMod val="135000"/>
              </a:schemeClr>
              <a:prstClr val="white"/>
            </a:duotone>
          </a:blip>
          <a:stretch>
            <a:fillRect/>
          </a:stretch>
        </p:blipFill>
        <p:spPr>
          <a:xfrm>
            <a:off x="804055" y="1361430"/>
            <a:ext cx="2171988" cy="2057959"/>
          </a:xfrm>
          <a:prstGeom prst="rect">
            <a:avLst/>
          </a:prstGeom>
        </p:spPr>
      </p:pic>
    </p:spTree>
    <p:extLst>
      <p:ext uri="{BB962C8B-B14F-4D97-AF65-F5344CB8AC3E}">
        <p14:creationId xmlns:p14="http://schemas.microsoft.com/office/powerpoint/2010/main" val="508838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194" name="Picture 2" descr="Resultado de imagen de finances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b="9835"/>
          <a:stretch/>
        </p:blipFill>
        <p:spPr bwMode="auto">
          <a:xfrm>
            <a:off x="0" y="-926194"/>
            <a:ext cx="9144000" cy="6069694"/>
          </a:xfrm>
          <a:prstGeom prst="rect">
            <a:avLst/>
          </a:prstGeom>
          <a:noFill/>
          <a:extLst>
            <a:ext uri="{909E8E84-426E-40DD-AFC4-6F175D3DCCD1}">
              <a14:hiddenFill xmlns:a14="http://schemas.microsoft.com/office/drawing/2010/main">
                <a:solidFill>
                  <a:srgbClr val="FFFFFF"/>
                </a:solidFill>
              </a14:hiddenFill>
            </a:ext>
          </a:extLst>
        </p:spPr>
      </p:pic>
      <p:sp>
        <p:nvSpPr>
          <p:cNvPr id="81" name="Shape 81"/>
          <p:cNvSpPr/>
          <p:nvPr/>
        </p:nvSpPr>
        <p:spPr>
          <a:xfrm>
            <a:off x="0" y="4001700"/>
            <a:ext cx="9144000" cy="11418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 name="Shape 82"/>
          <p:cNvSpPr txBox="1"/>
          <p:nvPr/>
        </p:nvSpPr>
        <p:spPr>
          <a:xfrm>
            <a:off x="1304700" y="4213350"/>
            <a:ext cx="7839300" cy="718500"/>
          </a:xfrm>
          <a:prstGeom prst="rect">
            <a:avLst/>
          </a:prstGeom>
          <a:noFill/>
          <a:ln>
            <a:noFill/>
          </a:ln>
        </p:spPr>
        <p:txBody>
          <a:bodyPr lIns="91425" tIns="91425" rIns="91425" bIns="91425" anchor="t" anchorCtr="0">
            <a:noAutofit/>
          </a:bodyPr>
          <a:lstStyle/>
          <a:p>
            <a:pPr lvl="0" algn="r" rtl="0">
              <a:spcBef>
                <a:spcPts val="0"/>
              </a:spcBef>
              <a:buNone/>
            </a:pPr>
            <a:r>
              <a:rPr lang="es" sz="3600" dirty="0">
                <a:solidFill>
                  <a:srgbClr val="FFFFFF"/>
                </a:solidFill>
                <a:latin typeface="Lato"/>
                <a:ea typeface="Lato"/>
                <a:cs typeface="Lato"/>
                <a:sym typeface="Lato"/>
              </a:rPr>
              <a:t>Conclusions</a:t>
            </a:r>
          </a:p>
        </p:txBody>
      </p:sp>
    </p:spTree>
    <p:extLst>
      <p:ext uri="{BB962C8B-B14F-4D97-AF65-F5344CB8AC3E}">
        <p14:creationId xmlns:p14="http://schemas.microsoft.com/office/powerpoint/2010/main" val="7439230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900" y="181800"/>
            <a:ext cx="3546300" cy="47799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a:r>
              <a:rPr lang="es" sz="3000" dirty="0">
                <a:solidFill>
                  <a:srgbClr val="FFFFFF"/>
                </a:solidFill>
                <a:latin typeface="Lato"/>
                <a:ea typeface="Lato"/>
                <a:cs typeface="Lato"/>
                <a:sym typeface="Lato"/>
              </a:rPr>
              <a:t>Conclusions</a:t>
            </a:r>
          </a:p>
        </p:txBody>
      </p:sp>
      <p:sp>
        <p:nvSpPr>
          <p:cNvPr id="72" name="Shape 72"/>
          <p:cNvSpPr/>
          <p:nvPr/>
        </p:nvSpPr>
        <p:spPr>
          <a:xfrm>
            <a:off x="3815500" y="181788"/>
            <a:ext cx="5174100" cy="2351861"/>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s" sz="2400" dirty="0">
                <a:solidFill>
                  <a:srgbClr val="FFFFFF"/>
                </a:solidFill>
                <a:latin typeface="Lato"/>
                <a:ea typeface="Lato"/>
                <a:cs typeface="Lato"/>
                <a:sym typeface="Lato"/>
              </a:rPr>
              <a:t>Logistics and business s</a:t>
            </a:r>
            <a:r>
              <a:rPr lang="en-US" sz="2400" dirty="0" err="1">
                <a:solidFill>
                  <a:srgbClr val="FFFFFF"/>
                </a:solidFill>
                <a:latin typeface="Lato"/>
                <a:ea typeface="Lato"/>
                <a:cs typeface="Lato"/>
                <a:sym typeface="Lato"/>
              </a:rPr>
              <a:t>ugestions</a:t>
            </a:r>
            <a:endParaRPr lang="es" sz="2400" dirty="0">
              <a:solidFill>
                <a:srgbClr val="FFFFFF"/>
              </a:solidFill>
              <a:latin typeface="Lato"/>
              <a:ea typeface="Lato"/>
              <a:cs typeface="Lato"/>
              <a:sym typeface="Lato"/>
            </a:endParaRPr>
          </a:p>
        </p:txBody>
      </p:sp>
      <p:sp>
        <p:nvSpPr>
          <p:cNvPr id="74" name="Shape 74"/>
          <p:cNvSpPr/>
          <p:nvPr/>
        </p:nvSpPr>
        <p:spPr>
          <a:xfrm>
            <a:off x="3815500" y="2705100"/>
            <a:ext cx="5174100" cy="2256589"/>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s-CL" sz="2400" dirty="0">
                <a:solidFill>
                  <a:srgbClr val="FFFFFF"/>
                </a:solidFill>
                <a:latin typeface="Lato"/>
                <a:ea typeface="Lato"/>
                <a:cs typeface="Lato"/>
                <a:sym typeface="Lato"/>
              </a:rPr>
              <a:t>Posible </a:t>
            </a:r>
            <a:r>
              <a:rPr lang="es-CL" sz="2400" dirty="0" err="1">
                <a:solidFill>
                  <a:srgbClr val="FFFFFF"/>
                </a:solidFill>
                <a:latin typeface="Lato"/>
                <a:ea typeface="Lato"/>
                <a:cs typeface="Lato"/>
                <a:sym typeface="Lato"/>
              </a:rPr>
              <a:t>future</a:t>
            </a:r>
            <a:r>
              <a:rPr lang="es-CL" sz="2400" dirty="0">
                <a:solidFill>
                  <a:srgbClr val="FFFFFF"/>
                </a:solidFill>
                <a:latin typeface="Lato"/>
                <a:ea typeface="Lato"/>
                <a:cs typeface="Lato"/>
                <a:sym typeface="Lato"/>
              </a:rPr>
              <a:t> </a:t>
            </a:r>
            <a:r>
              <a:rPr lang="es-CL" sz="2400" dirty="0" err="1">
                <a:solidFill>
                  <a:srgbClr val="FFFFFF"/>
                </a:solidFill>
                <a:latin typeface="Lato"/>
                <a:ea typeface="Lato"/>
                <a:cs typeface="Lato"/>
                <a:sym typeface="Lato"/>
              </a:rPr>
              <a:t>improvements</a:t>
            </a:r>
            <a:endParaRPr lang="en-US" sz="2400" dirty="0">
              <a:solidFill>
                <a:srgbClr val="FFFFFF"/>
              </a:solidFill>
              <a:latin typeface="Lato"/>
              <a:ea typeface="Lato"/>
              <a:cs typeface="Lato"/>
              <a:sym typeface="Lato"/>
            </a:endParaRPr>
          </a:p>
        </p:txBody>
      </p:sp>
      <p:pic>
        <p:nvPicPr>
          <p:cNvPr id="7" name="Imagen 6"/>
          <p:cNvPicPr>
            <a:picLocks noChangeAspect="1"/>
          </p:cNvPicPr>
          <p:nvPr/>
        </p:nvPicPr>
        <p:blipFill rotWithShape="1">
          <a:blip r:embed="rId3">
            <a:duotone>
              <a:schemeClr val="accent3">
                <a:shade val="45000"/>
                <a:satMod val="135000"/>
              </a:schemeClr>
              <a:prstClr val="white"/>
            </a:duotone>
          </a:blip>
          <a:srcRect b="17407"/>
          <a:stretch/>
        </p:blipFill>
        <p:spPr>
          <a:xfrm>
            <a:off x="408335" y="952939"/>
            <a:ext cx="2963430" cy="2447574"/>
          </a:xfrm>
          <a:prstGeom prst="rect">
            <a:avLst/>
          </a:prstGeom>
        </p:spPr>
      </p:pic>
    </p:spTree>
    <p:extLst>
      <p:ext uri="{BB962C8B-B14F-4D97-AF65-F5344CB8AC3E}">
        <p14:creationId xmlns:p14="http://schemas.microsoft.com/office/powerpoint/2010/main" val="5129412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900" y="181800"/>
            <a:ext cx="3546300" cy="47799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a:r>
              <a:rPr lang="es" sz="3000" dirty="0">
                <a:solidFill>
                  <a:srgbClr val="FFFFFF"/>
                </a:solidFill>
                <a:latin typeface="Lato"/>
                <a:ea typeface="Lato"/>
                <a:cs typeface="Lato"/>
                <a:sym typeface="Lato"/>
              </a:rPr>
              <a:t>Conclusions</a:t>
            </a:r>
          </a:p>
        </p:txBody>
      </p:sp>
      <p:sp>
        <p:nvSpPr>
          <p:cNvPr id="72" name="Shape 72"/>
          <p:cNvSpPr/>
          <p:nvPr/>
        </p:nvSpPr>
        <p:spPr>
          <a:xfrm>
            <a:off x="3815500" y="181788"/>
            <a:ext cx="5174100" cy="2351861"/>
          </a:xfrm>
          <a:prstGeom prst="rect">
            <a:avLst/>
          </a:prstGeom>
          <a:solidFill>
            <a:srgbClr val="FF0000"/>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s" sz="2400" dirty="0">
                <a:solidFill>
                  <a:srgbClr val="FFFFFF"/>
                </a:solidFill>
                <a:latin typeface="Lato"/>
                <a:ea typeface="Lato"/>
                <a:cs typeface="Lato"/>
                <a:sym typeface="Lato"/>
              </a:rPr>
              <a:t>Logistics and business s</a:t>
            </a:r>
            <a:r>
              <a:rPr lang="en-US" sz="2400" dirty="0" err="1">
                <a:solidFill>
                  <a:srgbClr val="FFFFFF"/>
                </a:solidFill>
                <a:latin typeface="Lato"/>
                <a:ea typeface="Lato"/>
                <a:cs typeface="Lato"/>
                <a:sym typeface="Lato"/>
              </a:rPr>
              <a:t>ugestions</a:t>
            </a:r>
            <a:endParaRPr lang="es" sz="2400" dirty="0">
              <a:solidFill>
                <a:srgbClr val="FFFFFF"/>
              </a:solidFill>
              <a:latin typeface="Lato"/>
              <a:ea typeface="Lato"/>
              <a:cs typeface="Lato"/>
              <a:sym typeface="Lato"/>
            </a:endParaRPr>
          </a:p>
        </p:txBody>
      </p:sp>
      <p:sp>
        <p:nvSpPr>
          <p:cNvPr id="74" name="Shape 74"/>
          <p:cNvSpPr/>
          <p:nvPr/>
        </p:nvSpPr>
        <p:spPr>
          <a:xfrm>
            <a:off x="3815500" y="2705100"/>
            <a:ext cx="5174100" cy="2256589"/>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s-CL" sz="2400" dirty="0">
                <a:solidFill>
                  <a:srgbClr val="FFFFFF"/>
                </a:solidFill>
                <a:latin typeface="Lato"/>
                <a:ea typeface="Lato"/>
                <a:cs typeface="Lato"/>
                <a:sym typeface="Lato"/>
              </a:rPr>
              <a:t>Posible </a:t>
            </a:r>
            <a:r>
              <a:rPr lang="es-CL" sz="2400" dirty="0" err="1">
                <a:solidFill>
                  <a:srgbClr val="FFFFFF"/>
                </a:solidFill>
                <a:latin typeface="Lato"/>
                <a:ea typeface="Lato"/>
                <a:cs typeface="Lato"/>
                <a:sym typeface="Lato"/>
              </a:rPr>
              <a:t>future</a:t>
            </a:r>
            <a:r>
              <a:rPr lang="es-CL" sz="2400" dirty="0">
                <a:solidFill>
                  <a:srgbClr val="FFFFFF"/>
                </a:solidFill>
                <a:latin typeface="Lato"/>
                <a:ea typeface="Lato"/>
                <a:cs typeface="Lato"/>
                <a:sym typeface="Lato"/>
              </a:rPr>
              <a:t> </a:t>
            </a:r>
            <a:r>
              <a:rPr lang="es-CL" sz="2400" dirty="0" err="1">
                <a:solidFill>
                  <a:srgbClr val="FFFFFF"/>
                </a:solidFill>
                <a:latin typeface="Lato"/>
                <a:ea typeface="Lato"/>
                <a:cs typeface="Lato"/>
                <a:sym typeface="Lato"/>
              </a:rPr>
              <a:t>improvements</a:t>
            </a:r>
            <a:endParaRPr lang="en-US" sz="2400" dirty="0">
              <a:solidFill>
                <a:srgbClr val="FFFFFF"/>
              </a:solidFill>
              <a:latin typeface="Lato"/>
              <a:ea typeface="Lato"/>
              <a:cs typeface="Lato"/>
              <a:sym typeface="Lato"/>
            </a:endParaRPr>
          </a:p>
        </p:txBody>
      </p:sp>
      <p:pic>
        <p:nvPicPr>
          <p:cNvPr id="7" name="Imagen 6"/>
          <p:cNvPicPr>
            <a:picLocks noChangeAspect="1"/>
          </p:cNvPicPr>
          <p:nvPr/>
        </p:nvPicPr>
        <p:blipFill rotWithShape="1">
          <a:blip r:embed="rId3">
            <a:duotone>
              <a:schemeClr val="accent3">
                <a:shade val="45000"/>
                <a:satMod val="135000"/>
              </a:schemeClr>
              <a:prstClr val="white"/>
            </a:duotone>
          </a:blip>
          <a:srcRect b="17407"/>
          <a:stretch/>
        </p:blipFill>
        <p:spPr>
          <a:xfrm>
            <a:off x="408335" y="952939"/>
            <a:ext cx="2963430" cy="2447574"/>
          </a:xfrm>
          <a:prstGeom prst="rect">
            <a:avLst/>
          </a:prstGeom>
        </p:spPr>
      </p:pic>
    </p:spTree>
    <p:extLst>
      <p:ext uri="{BB962C8B-B14F-4D97-AF65-F5344CB8AC3E}">
        <p14:creationId xmlns:p14="http://schemas.microsoft.com/office/powerpoint/2010/main" val="1749511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116900" y="181800"/>
            <a:ext cx="3546300" cy="47799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rtl="0">
              <a:spcBef>
                <a:spcPts val="0"/>
              </a:spcBef>
              <a:buNone/>
            </a:pPr>
            <a:endParaRPr sz="3000" dirty="0">
              <a:solidFill>
                <a:srgbClr val="FFFFFF"/>
              </a:solidFill>
              <a:latin typeface="Lato"/>
              <a:ea typeface="Lato"/>
              <a:cs typeface="Lato"/>
              <a:sym typeface="Lato"/>
            </a:endParaRPr>
          </a:p>
          <a:p>
            <a:pPr lvl="0" algn="ctr"/>
            <a:r>
              <a:rPr lang="es" sz="3000" dirty="0">
                <a:solidFill>
                  <a:srgbClr val="FFFFFF"/>
                </a:solidFill>
                <a:latin typeface="Lato"/>
                <a:ea typeface="Lato"/>
                <a:cs typeface="Lato"/>
                <a:sym typeface="Lato"/>
              </a:rPr>
              <a:t>Conclusions</a:t>
            </a:r>
          </a:p>
        </p:txBody>
      </p:sp>
      <p:sp>
        <p:nvSpPr>
          <p:cNvPr id="72" name="Shape 72"/>
          <p:cNvSpPr/>
          <p:nvPr/>
        </p:nvSpPr>
        <p:spPr>
          <a:xfrm>
            <a:off x="3815500" y="181788"/>
            <a:ext cx="5174100" cy="2351861"/>
          </a:xfrm>
          <a:prstGeom prst="rect">
            <a:avLst/>
          </a:prstGeom>
          <a:solidFill>
            <a:srgbClr val="EA9999"/>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s" sz="2400" dirty="0">
                <a:solidFill>
                  <a:srgbClr val="FFFFFF"/>
                </a:solidFill>
                <a:latin typeface="Lato"/>
                <a:ea typeface="Lato"/>
                <a:cs typeface="Lato"/>
                <a:sym typeface="Lato"/>
              </a:rPr>
              <a:t>Logistics and business s</a:t>
            </a:r>
            <a:r>
              <a:rPr lang="en-US" sz="2400" dirty="0" err="1">
                <a:solidFill>
                  <a:srgbClr val="FFFFFF"/>
                </a:solidFill>
                <a:latin typeface="Lato"/>
                <a:ea typeface="Lato"/>
                <a:cs typeface="Lato"/>
                <a:sym typeface="Lato"/>
              </a:rPr>
              <a:t>ugestions</a:t>
            </a:r>
            <a:endParaRPr lang="es" sz="2400" dirty="0">
              <a:solidFill>
                <a:srgbClr val="FFFFFF"/>
              </a:solidFill>
              <a:latin typeface="Lato"/>
              <a:ea typeface="Lato"/>
              <a:cs typeface="Lato"/>
              <a:sym typeface="Lato"/>
            </a:endParaRPr>
          </a:p>
        </p:txBody>
      </p:sp>
      <p:sp>
        <p:nvSpPr>
          <p:cNvPr id="74" name="Shape 74"/>
          <p:cNvSpPr/>
          <p:nvPr/>
        </p:nvSpPr>
        <p:spPr>
          <a:xfrm>
            <a:off x="3815500" y="2705100"/>
            <a:ext cx="5174100" cy="2256589"/>
          </a:xfrm>
          <a:prstGeom prst="rect">
            <a:avLst/>
          </a:prstGeom>
          <a:solidFill>
            <a:srgbClr val="FF0000"/>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a:r>
              <a:rPr lang="es-CL" sz="2400" dirty="0">
                <a:solidFill>
                  <a:srgbClr val="FFFFFF"/>
                </a:solidFill>
                <a:latin typeface="Lato"/>
                <a:ea typeface="Lato"/>
                <a:cs typeface="Lato"/>
                <a:sym typeface="Lato"/>
              </a:rPr>
              <a:t>Posible </a:t>
            </a:r>
            <a:r>
              <a:rPr lang="es-CL" sz="2400" dirty="0" err="1">
                <a:solidFill>
                  <a:srgbClr val="FFFFFF"/>
                </a:solidFill>
                <a:latin typeface="Lato"/>
                <a:ea typeface="Lato"/>
                <a:cs typeface="Lato"/>
                <a:sym typeface="Lato"/>
              </a:rPr>
              <a:t>future</a:t>
            </a:r>
            <a:r>
              <a:rPr lang="es-CL" sz="2400" dirty="0">
                <a:solidFill>
                  <a:srgbClr val="FFFFFF"/>
                </a:solidFill>
                <a:latin typeface="Lato"/>
                <a:ea typeface="Lato"/>
                <a:cs typeface="Lato"/>
                <a:sym typeface="Lato"/>
              </a:rPr>
              <a:t> </a:t>
            </a:r>
            <a:r>
              <a:rPr lang="es-CL" sz="2400" dirty="0" err="1">
                <a:solidFill>
                  <a:srgbClr val="FFFFFF"/>
                </a:solidFill>
                <a:latin typeface="Lato"/>
                <a:ea typeface="Lato"/>
                <a:cs typeface="Lato"/>
                <a:sym typeface="Lato"/>
              </a:rPr>
              <a:t>improvements</a:t>
            </a:r>
            <a:endParaRPr lang="en-US" sz="2400" dirty="0">
              <a:solidFill>
                <a:srgbClr val="FFFFFF"/>
              </a:solidFill>
              <a:latin typeface="Lato"/>
              <a:ea typeface="Lato"/>
              <a:cs typeface="Lato"/>
              <a:sym typeface="Lato"/>
            </a:endParaRPr>
          </a:p>
        </p:txBody>
      </p:sp>
      <p:pic>
        <p:nvPicPr>
          <p:cNvPr id="7" name="Imagen 6"/>
          <p:cNvPicPr>
            <a:picLocks noChangeAspect="1"/>
          </p:cNvPicPr>
          <p:nvPr/>
        </p:nvPicPr>
        <p:blipFill rotWithShape="1">
          <a:blip r:embed="rId3">
            <a:duotone>
              <a:schemeClr val="accent3">
                <a:shade val="45000"/>
                <a:satMod val="135000"/>
              </a:schemeClr>
              <a:prstClr val="white"/>
            </a:duotone>
          </a:blip>
          <a:srcRect b="17407"/>
          <a:stretch/>
        </p:blipFill>
        <p:spPr>
          <a:xfrm>
            <a:off x="408335" y="952939"/>
            <a:ext cx="2963430" cy="2447574"/>
          </a:xfrm>
          <a:prstGeom prst="rect">
            <a:avLst/>
          </a:prstGeom>
        </p:spPr>
      </p:pic>
    </p:spTree>
    <p:extLst>
      <p:ext uri="{BB962C8B-B14F-4D97-AF65-F5344CB8AC3E}">
        <p14:creationId xmlns:p14="http://schemas.microsoft.com/office/powerpoint/2010/main" val="14003079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a:srcRect r="6139"/>
          <a:stretch/>
        </p:blipFill>
        <p:spPr>
          <a:xfrm>
            <a:off x="0" y="-106326"/>
            <a:ext cx="9297307" cy="5621965"/>
          </a:xfrm>
          <a:prstGeom prst="rect">
            <a:avLst/>
          </a:prstGeom>
        </p:spPr>
      </p:pic>
      <p:sp>
        <p:nvSpPr>
          <p:cNvPr id="18" name="Shape 82"/>
          <p:cNvSpPr txBox="1"/>
          <p:nvPr/>
        </p:nvSpPr>
        <p:spPr>
          <a:xfrm>
            <a:off x="1304700" y="4213350"/>
            <a:ext cx="7839300" cy="718500"/>
          </a:xfrm>
          <a:prstGeom prst="rect">
            <a:avLst/>
          </a:prstGeom>
          <a:noFill/>
          <a:ln>
            <a:noFill/>
          </a:ln>
        </p:spPr>
        <p:txBody>
          <a:bodyPr lIns="91425" tIns="91425" rIns="91425" bIns="91425" anchor="t" anchorCtr="0">
            <a:noAutofit/>
          </a:bodyPr>
          <a:lstStyle/>
          <a:p>
            <a:pPr lvl="0" algn="r" rtl="0">
              <a:spcBef>
                <a:spcPts val="0"/>
              </a:spcBef>
              <a:buNone/>
            </a:pPr>
            <a:r>
              <a:rPr lang="es" sz="3600" dirty="0">
                <a:solidFill>
                  <a:srgbClr val="FFFFFF"/>
                </a:solidFill>
                <a:latin typeface="Lato"/>
                <a:ea typeface="Lato"/>
                <a:cs typeface="Lato"/>
                <a:sym typeface="Lato"/>
              </a:rPr>
              <a:t>Questions</a:t>
            </a:r>
          </a:p>
        </p:txBody>
      </p:sp>
      <p:pic>
        <p:nvPicPr>
          <p:cNvPr id="12" name="Imagen 11"/>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7864" y1="13907" x2="76261" y2="39735"/>
                        <a14:backgroundMark x1="73294" y1="21523" x2="35015" y2="15894"/>
                        <a14:backgroundMark x1="79822" y1="46026" x2="70623" y2="20199"/>
                        <a14:backgroundMark x1="83086" y1="44371" x2="73591" y2="39735"/>
                        <a14:backgroundMark x1="71217" y1="24834" x2="79525" y2="39735"/>
                        <a14:backgroundMark x1="60831" y1="82450" x2="30267" y2="87417"/>
                        <a14:backgroundMark x1="27893" y1="78146" x2="25519" y2="65563"/>
                      </a14:backgroundRemoval>
                    </a14:imgEffect>
                  </a14:imgLayer>
                </a14:imgProps>
              </a:ext>
            </a:extLst>
          </a:blip>
          <a:stretch>
            <a:fillRect/>
          </a:stretch>
        </p:blipFill>
        <p:spPr>
          <a:xfrm flipH="1">
            <a:off x="4884609" y="1500924"/>
            <a:ext cx="1781675" cy="1596634"/>
          </a:xfrm>
          <a:prstGeom prst="rect">
            <a:avLst/>
          </a:prstGeom>
        </p:spPr>
      </p:pic>
      <p:pic>
        <p:nvPicPr>
          <p:cNvPr id="19" name="Imagen 18"/>
          <p:cNvPicPr>
            <a:picLocks noChangeAspect="1"/>
          </p:cNvPicPr>
          <p:nvPr/>
        </p:nvPicPr>
        <p:blipFill rotWithShape="1">
          <a:blip r:embed="rId5">
            <a:extLst>
              <a:ext uri="{BEBA8EAE-BF5A-486C-A8C5-ECC9F3942E4B}">
                <a14:imgProps xmlns:a14="http://schemas.microsoft.com/office/drawing/2010/main">
                  <a14:imgLayer r:embed="rId6">
                    <a14:imgEffect>
                      <a14:backgroundRemoval t="0" b="100000" l="0" r="100000">
                        <a14:foregroundMark x1="18333" y1="90313" x2="34861" y2="83906"/>
                        <a14:foregroundMark x1="47361" y1="32422" x2="52917" y2="24375"/>
                        <a14:foregroundMark x1="43750" y1="30781" x2="47361" y2="23594"/>
                        <a14:foregroundMark x1="14028" y1="44219" x2="417" y2="33281"/>
                        <a14:backgroundMark x1="31250" y1="70703" x2="14306" y2="70078"/>
                        <a14:backgroundMark x1="21250" y1="36563" x2="20972" y2="22344"/>
                        <a14:backgroundMark x1="45139" y1="40703" x2="9861" y2="32422"/>
                      </a14:backgroundRemoval>
                    </a14:imgEffect>
                  </a14:imgLayer>
                </a14:imgProps>
              </a:ext>
            </a:extLst>
          </a:blip>
          <a:srcRect b="31576"/>
          <a:stretch/>
        </p:blipFill>
        <p:spPr>
          <a:xfrm>
            <a:off x="3183" y="786809"/>
            <a:ext cx="2893219" cy="3519377"/>
          </a:xfrm>
          <a:prstGeom prst="rect">
            <a:avLst/>
          </a:prstGeom>
        </p:spPr>
      </p:pic>
      <p:sp>
        <p:nvSpPr>
          <p:cNvPr id="17" name="Shape 81"/>
          <p:cNvSpPr/>
          <p:nvPr/>
        </p:nvSpPr>
        <p:spPr>
          <a:xfrm>
            <a:off x="0" y="4001700"/>
            <a:ext cx="9144000" cy="1141800"/>
          </a:xfrm>
          <a:prstGeom prst="rect">
            <a:avLst/>
          </a:prstGeom>
          <a:solidFill>
            <a:srgbClr val="E06666"/>
          </a:solidFill>
          <a:ln w="9525" cap="flat" cmpd="sng">
            <a:solidFill>
              <a:srgbClr val="E0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066" name="Picture 18" descr="Resultado de imagen de mono pedro"/>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100000" l="0" r="100000">
                        <a14:foregroundMark x1="83125" y1="65833" x2="66042" y2="84583"/>
                        <a14:backgroundMark x1="63750" y1="23125" x2="56667" y2="82500"/>
                        <a14:backgroundMark x1="73750" y1="71458" x2="36250" y2="27917"/>
                        <a14:backgroundMark x1="83333" y1="61458" x2="50000" y2="31667"/>
                        <a14:backgroundMark x1="73958" y1="28333" x2="31875" y2="34167"/>
                        <a14:backgroundMark x1="61458" y1="18958" x2="34583" y2="42292"/>
                        <a14:backgroundMark x1="53958" y1="78542" x2="36458" y2="38958"/>
                        <a14:backgroundMark x1="50208" y1="81875" x2="40417" y2="69583"/>
                        <a14:backgroundMark x1="98125" y1="25625" x2="90833" y2="93333"/>
                      </a14:backgroundRemoval>
                    </a14:imgEffect>
                  </a14:imgLayer>
                </a14:imgProps>
              </a:ext>
              <a:ext uri="{28A0092B-C50C-407E-A947-70E740481C1C}">
                <a14:useLocalDpi xmlns:a14="http://schemas.microsoft.com/office/drawing/2010/main" val="0"/>
              </a:ext>
            </a:extLst>
          </a:blip>
          <a:srcRect/>
          <a:stretch>
            <a:fillRect/>
          </a:stretch>
        </p:blipFill>
        <p:spPr bwMode="auto">
          <a:xfrm>
            <a:off x="1368498" y="-50505"/>
            <a:ext cx="882833" cy="11615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8" descr="Resultado de imagen de mono pedro"/>
          <p:cNvPicPr>
            <a:picLocks noChangeAspect="1" noChangeArrowheads="1"/>
          </p:cNvPicPr>
          <p:nvPr/>
        </p:nvPicPr>
        <p:blipFill rotWithShape="1">
          <a:blip r:embed="rId9">
            <a:extLst>
              <a:ext uri="{BEBA8EAE-BF5A-486C-A8C5-ECC9F3942E4B}">
                <a14:imgProps xmlns:a14="http://schemas.microsoft.com/office/drawing/2010/main">
                  <a14:imgLayer r:embed="rId8">
                    <a14:imgEffect>
                      <a14:backgroundRemoval t="0" b="100000" l="0" r="100000">
                        <a14:foregroundMark x1="83125" y1="65833" x2="66042" y2="84583"/>
                        <a14:backgroundMark x1="63750" y1="23125" x2="56667" y2="82500"/>
                        <a14:backgroundMark x1="73750" y1="71458" x2="36250" y2="27917"/>
                        <a14:backgroundMark x1="83333" y1="61458" x2="50000" y2="31667"/>
                        <a14:backgroundMark x1="73958" y1="28333" x2="31875" y2="34167"/>
                        <a14:backgroundMark x1="61458" y1="18958" x2="34583" y2="42292"/>
                        <a14:backgroundMark x1="53958" y1="78542" x2="36458" y2="38958"/>
                        <a14:backgroundMark x1="50208" y1="81875" x2="40417" y2="69583"/>
                        <a14:backgroundMark x1="98125" y1="25625" x2="90833" y2="93333"/>
                      </a14:backgroundRemoval>
                    </a14:imgEffect>
                  </a14:imgLayer>
                </a14:imgProps>
              </a:ext>
              <a:ext uri="{28A0092B-C50C-407E-A947-70E740481C1C}">
                <a14:useLocalDpi xmlns:a14="http://schemas.microsoft.com/office/drawing/2010/main" val="0"/>
              </a:ext>
            </a:extLst>
          </a:blip>
          <a:srcRect r="41054"/>
          <a:stretch/>
        </p:blipFill>
        <p:spPr bwMode="auto">
          <a:xfrm rot="21079224" flipH="1">
            <a:off x="1843660" y="-11838"/>
            <a:ext cx="468196" cy="1045028"/>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p:cNvPicPr>
            <a:picLocks noChangeAspect="1"/>
          </p:cNvPicPr>
          <p:nvPr/>
        </p:nvPicPr>
        <p:blipFill>
          <a:blip r:embed="rId10"/>
          <a:stretch>
            <a:fillRect/>
          </a:stretch>
        </p:blipFill>
        <p:spPr>
          <a:xfrm>
            <a:off x="2290067" y="37863"/>
            <a:ext cx="939504" cy="1062534"/>
          </a:xfrm>
          <a:prstGeom prst="rect">
            <a:avLst/>
          </a:prstGeom>
        </p:spPr>
      </p:pic>
      <p:sp>
        <p:nvSpPr>
          <p:cNvPr id="31" name="Shape 82"/>
          <p:cNvSpPr txBox="1"/>
          <p:nvPr/>
        </p:nvSpPr>
        <p:spPr>
          <a:xfrm>
            <a:off x="1212545" y="4365750"/>
            <a:ext cx="7839300" cy="718500"/>
          </a:xfrm>
          <a:prstGeom prst="rect">
            <a:avLst/>
          </a:prstGeom>
          <a:noFill/>
          <a:ln>
            <a:noFill/>
          </a:ln>
        </p:spPr>
        <p:txBody>
          <a:bodyPr lIns="91425" tIns="91425" rIns="91425" bIns="91425" anchor="t" anchorCtr="0">
            <a:noAutofit/>
          </a:bodyPr>
          <a:lstStyle/>
          <a:p>
            <a:pPr lvl="0" algn="r" rtl="0">
              <a:spcBef>
                <a:spcPts val="0"/>
              </a:spcBef>
              <a:buNone/>
            </a:pPr>
            <a:r>
              <a:rPr lang="es" sz="3600" dirty="0">
                <a:solidFill>
                  <a:srgbClr val="FFFFFF"/>
                </a:solidFill>
                <a:latin typeface="Lato"/>
                <a:ea typeface="Lato"/>
                <a:cs typeface="Lato"/>
                <a:sym typeface="Lato"/>
              </a:rPr>
              <a:t>Questions</a:t>
            </a:r>
          </a:p>
        </p:txBody>
      </p:sp>
    </p:spTree>
    <p:extLst>
      <p:ext uri="{BB962C8B-B14F-4D97-AF65-F5344CB8AC3E}">
        <p14:creationId xmlns:p14="http://schemas.microsoft.com/office/powerpoint/2010/main" val="4063454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2527579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1244791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2178196658"/>
      </p:ext>
    </p:extLst>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TotalTime>
  <Words>1043</Words>
  <Application>Microsoft Office PowerPoint</Application>
  <PresentationFormat>Presentación en pantalla (16:9)</PresentationFormat>
  <Paragraphs>307</Paragraphs>
  <Slides>69</Slides>
  <Notes>68</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69</vt:i4>
      </vt:variant>
    </vt:vector>
  </HeadingPairs>
  <TitlesOfParts>
    <vt:vector size="72" baseType="lpstr">
      <vt:lpstr>Arial</vt:lpstr>
      <vt:lpstr>Lato</vt:lpstr>
      <vt:lpstr>simple-light-2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dc:creator>
  <cp:lastModifiedBy>Ignacio Aquiles Acevedo Ríos</cp:lastModifiedBy>
  <cp:revision>37</cp:revision>
  <dcterms:modified xsi:type="dcterms:W3CDTF">2017-05-04T10:55:13Z</dcterms:modified>
</cp:coreProperties>
</file>